
<file path=[Content_Types].xml><?xml version="1.0" encoding="utf-8"?>
<Types xmlns="http://schemas.openxmlformats.org/package/2006/content-types">
  <Default Extension="jpeg" ContentType="image/jpeg"/>
  <Default Extension="m4a" ContentType="audio/mp4"/>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8A_67512B6B.xml" ContentType="application/vnd.ms-powerpoint.comments+xml"/>
  <Override PartName="/ppt/notesSlides/notesSlide5.xml" ContentType="application/vnd.openxmlformats-officedocument.presentationml.notesSlide+xml"/>
  <Override PartName="/ppt/comments/modernComment_181_74F4364D.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98_6DA79917.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83_9DC7AD8.xml" ContentType="application/vnd.ms-powerpoint.comments+xml"/>
  <Override PartName="/ppt/notesSlides/notesSlide20.xml" ContentType="application/vnd.openxmlformats-officedocument.presentationml.notesSlide+xml"/>
  <Override PartName="/ppt/comments/modernComment_18B_59081EF1.xml" ContentType="application/vnd.ms-powerpoint.comments+xml"/>
  <Override PartName="/ppt/notesSlides/notesSlide21.xml" ContentType="application/vnd.openxmlformats-officedocument.presentationml.notesSlide+xml"/>
  <Override PartName="/ppt/comments/modernComment_19A_AB6B05BC.xml" ContentType="application/vnd.ms-powerpoint.comments+xml"/>
  <Override PartName="/ppt/notesSlides/notesSlide22.xml" ContentType="application/vnd.openxmlformats-officedocument.presentationml.notesSlide+xml"/>
  <Override PartName="/ppt/comments/modernComment_19B_99B54DB2.xml" ContentType="application/vnd.ms-powerpoint.comments+xml"/>
  <Override PartName="/ppt/notesSlides/notesSlide23.xml" ContentType="application/vnd.openxmlformats-officedocument.presentationml.notesSlide+xml"/>
  <Override PartName="/ppt/comments/modernComment_19C_D758E24E.xml" ContentType="application/vnd.ms-powerpoint.comments+xml"/>
  <Override PartName="/ppt/notesSlides/notesSlide24.xml" ContentType="application/vnd.openxmlformats-officedocument.presentationml.notesSlide+xml"/>
  <Override PartName="/ppt/comments/modernComment_19D_60441CA9.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B1_6A299695.xml" ContentType="application/vnd.ms-powerpoint.comments+xml"/>
  <Override PartName="/ppt/notesSlides/notesSlide27.xml" ContentType="application/vnd.openxmlformats-officedocument.presentationml.notesSlide+xml"/>
  <Override PartName="/ppt/comments/modernComment_16F_5093553C.xml" ContentType="application/vnd.ms-powerpoint.comments+xml"/>
  <Override PartName="/ppt/notesSlides/notesSlide28.xml" ContentType="application/vnd.openxmlformats-officedocument.presentationml.notesSlide+xml"/>
  <Override PartName="/ppt/comments/modernComment_1A0_E1144E17.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19E_3911551B.xml" ContentType="application/vnd.ms-powerpoint.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Lst>
  <p:notesMasterIdLst>
    <p:notesMasterId r:id="rId57"/>
  </p:notesMasterIdLst>
  <p:sldIdLst>
    <p:sldId id="256" r:id="rId3"/>
    <p:sldId id="257" r:id="rId4"/>
    <p:sldId id="258" r:id="rId5"/>
    <p:sldId id="317" r:id="rId6"/>
    <p:sldId id="383" r:id="rId7"/>
    <p:sldId id="394" r:id="rId8"/>
    <p:sldId id="385" r:id="rId9"/>
    <p:sldId id="419" r:id="rId10"/>
    <p:sldId id="420" r:id="rId11"/>
    <p:sldId id="446" r:id="rId12"/>
    <p:sldId id="421" r:id="rId13"/>
    <p:sldId id="422" r:id="rId14"/>
    <p:sldId id="408" r:id="rId15"/>
    <p:sldId id="423" r:id="rId16"/>
    <p:sldId id="409" r:id="rId17"/>
    <p:sldId id="424" r:id="rId18"/>
    <p:sldId id="447" r:id="rId19"/>
    <p:sldId id="425" r:id="rId20"/>
    <p:sldId id="427" r:id="rId21"/>
    <p:sldId id="401" r:id="rId22"/>
    <p:sldId id="387" r:id="rId23"/>
    <p:sldId id="395" r:id="rId24"/>
    <p:sldId id="410" r:id="rId25"/>
    <p:sldId id="411" r:id="rId26"/>
    <p:sldId id="412" r:id="rId27"/>
    <p:sldId id="413" r:id="rId28"/>
    <p:sldId id="434" r:id="rId29"/>
    <p:sldId id="433" r:id="rId30"/>
    <p:sldId id="367" r:id="rId31"/>
    <p:sldId id="416" r:id="rId32"/>
    <p:sldId id="405" r:id="rId33"/>
    <p:sldId id="418" r:id="rId34"/>
    <p:sldId id="429" r:id="rId35"/>
    <p:sldId id="430" r:id="rId36"/>
    <p:sldId id="417" r:id="rId37"/>
    <p:sldId id="431" r:id="rId38"/>
    <p:sldId id="432" r:id="rId39"/>
    <p:sldId id="406" r:id="rId40"/>
    <p:sldId id="428" r:id="rId41"/>
    <p:sldId id="272" r:id="rId42"/>
    <p:sldId id="273" r:id="rId43"/>
    <p:sldId id="374" r:id="rId44"/>
    <p:sldId id="373" r:id="rId45"/>
    <p:sldId id="441" r:id="rId46"/>
    <p:sldId id="442" r:id="rId47"/>
    <p:sldId id="443" r:id="rId48"/>
    <p:sldId id="444" r:id="rId49"/>
    <p:sldId id="445" r:id="rId50"/>
    <p:sldId id="435" r:id="rId51"/>
    <p:sldId id="414" r:id="rId52"/>
    <p:sldId id="426" r:id="rId53"/>
    <p:sldId id="403" r:id="rId54"/>
    <p:sldId id="380" r:id="rId55"/>
    <p:sldId id="400" r:id="rId56"/>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18E602-ABBA-504D-76D1-0FA15408EC7A}" name="Dylaan Cornish" initials="DC" userId="S::dylaan@uchicago.edu::5b98dda5-0c84-4676-b334-87f82b6442b1" providerId="AD"/>
  <p188:author id="{4F74C626-757F-E143-A520-0035EDC76747}" name="Henry Fernandez" initials="HF" userId="Henry Fernandez" providerId="None"/>
  <p188:author id="{98175628-06A6-893E-4116-9694DA03C532}" name="Guest User" initials="GU" userId="S::urn:spo:anon#6b8912bb5a39a3e1cdbeec7a45a0377139be9e56ccdea9846ac77193c14c063c::" providerId="AD"/>
  <p188:author id="{8F3D6657-8FAC-3422-E6B2-0F31E8109E3F}" name="Henry Fernandez" initials="HF" userId="S::hdfernandez@uchicago.edu::178d5245-03c5-4834-8474-2230f25e7e26" providerId="AD"/>
  <p188:author id="{6F27236B-65CF-A114-F032-1FEF6051F8AC}" name="Henry Fernandez" initials="HF" userId="3bd623eb941a0839" providerId="Windows Live"/>
  <p188:author id="{C085F3A5-E4BC-E872-F70F-D4E1E8B5BA44}" name="Guest User" initials="GU" userId="S::urn:spo:anon#c301aaf38c59f9de2237bf84db432a95bbf68fce866a339d8de8c7d0ece54914::" providerId="AD"/>
  <p188:author id="{C45566E8-E36F-2F3E-2D19-4031B215929D}" name="Joey Tomal" initials="JT" userId="S::tomal@uchicago.edu::ca6a69bb-c427-499f-9033-59df0f699c34" providerId="AD"/>
  <p188:author id="{00D7F3E9-FFAA-755F-3E6A-B79A286653DD}" name="Guest User" initials="GU" userId="S::urn:spo:anon#78aef2ec441d49a572d81137be88069ef0763436b74f387030b65c53243b966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211378-286F-4FB3-87DC-CB2A88281767}" v="3" dt="2022-11-30T17:50:59.41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630" autoAdjust="0"/>
  </p:normalViewPr>
  <p:slideViewPr>
    <p:cSldViewPr snapToGrid="0">
      <p:cViewPr varScale="1">
        <p:scale>
          <a:sx n="48" d="100"/>
          <a:sy n="48" d="100"/>
        </p:scale>
        <p:origin x="77" y="39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microsoft.com/office/2018/10/relationships/authors" Targe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y Fernandez" userId="3bd623eb941a0839" providerId="LiveId" clId="{50211378-286F-4FB3-87DC-CB2A88281767}"/>
    <pc:docChg chg="custSel addSld modSld sldOrd">
      <pc:chgData name="Henry Fernandez" userId="3bd623eb941a0839" providerId="LiveId" clId="{50211378-286F-4FB3-87DC-CB2A88281767}" dt="2022-11-30T17:57:45.958" v="16"/>
      <pc:docMkLst>
        <pc:docMk/>
      </pc:docMkLst>
      <pc:sldChg chg="modSp mod">
        <pc:chgData name="Henry Fernandez" userId="3bd623eb941a0839" providerId="LiveId" clId="{50211378-286F-4FB3-87DC-CB2A88281767}" dt="2022-11-30T16:16:31.742" v="3" actId="14100"/>
        <pc:sldMkLst>
          <pc:docMk/>
          <pc:sldMk cId="0" sldId="258"/>
        </pc:sldMkLst>
        <pc:spChg chg="mod">
          <ac:chgData name="Henry Fernandez" userId="3bd623eb941a0839" providerId="LiveId" clId="{50211378-286F-4FB3-87DC-CB2A88281767}" dt="2022-11-30T16:16:16.834" v="0" actId="1076"/>
          <ac:spMkLst>
            <pc:docMk/>
            <pc:sldMk cId="0" sldId="258"/>
            <ac:spMk id="7" creationId="{D2FB4E69-FA64-1021-741F-B7AF4312079C}"/>
          </ac:spMkLst>
        </pc:spChg>
        <pc:spChg chg="mod">
          <ac:chgData name="Henry Fernandez" userId="3bd623eb941a0839" providerId="LiveId" clId="{50211378-286F-4FB3-87DC-CB2A88281767}" dt="2022-11-30T16:16:31.742" v="3" actId="14100"/>
          <ac:spMkLst>
            <pc:docMk/>
            <pc:sldMk cId="0" sldId="258"/>
            <ac:spMk id="15" creationId="{D257E5DF-76F7-7D40-6389-3B3CE2666246}"/>
          </ac:spMkLst>
        </pc:spChg>
      </pc:sldChg>
      <pc:sldChg chg="delCm">
        <pc:chgData name="Henry Fernandez" userId="3bd623eb941a0839" providerId="LiveId" clId="{50211378-286F-4FB3-87DC-CB2A88281767}" dt="2022-11-30T16:18:41.305" v="5"/>
        <pc:sldMkLst>
          <pc:docMk/>
          <pc:sldMk cId="1404339508" sldId="317"/>
        </pc:sldMkLst>
      </pc:sldChg>
      <pc:sldChg chg="modSp mod delCm">
        <pc:chgData name="Henry Fernandez" userId="3bd623eb941a0839" providerId="LiveId" clId="{50211378-286F-4FB3-87DC-CB2A88281767}" dt="2022-11-30T16:27:53.120" v="7"/>
        <pc:sldMkLst>
          <pc:docMk/>
          <pc:sldMk cId="2538305904" sldId="383"/>
        </pc:sldMkLst>
        <pc:spChg chg="mod">
          <ac:chgData name="Henry Fernandez" userId="3bd623eb941a0839" providerId="LiveId" clId="{50211378-286F-4FB3-87DC-CB2A88281767}" dt="2022-11-30T16:27:46.563" v="6" actId="33524"/>
          <ac:spMkLst>
            <pc:docMk/>
            <pc:sldMk cId="2538305904" sldId="383"/>
            <ac:spMk id="2" creationId="{00000000-0000-0000-0000-000000000000}"/>
          </ac:spMkLst>
        </pc:spChg>
      </pc:sldChg>
      <pc:sldChg chg="modSp">
        <pc:chgData name="Henry Fernandez" userId="3bd623eb941a0839" providerId="LiveId" clId="{50211378-286F-4FB3-87DC-CB2A88281767}" dt="2022-11-30T16:31:49.528" v="8" actId="1076"/>
        <pc:sldMkLst>
          <pc:docMk/>
          <pc:sldMk cId="1733372779" sldId="394"/>
        </pc:sldMkLst>
        <pc:picChg chg="mod">
          <ac:chgData name="Henry Fernandez" userId="3bd623eb941a0839" providerId="LiveId" clId="{50211378-286F-4FB3-87DC-CB2A88281767}" dt="2022-11-30T16:31:49.528" v="8" actId="1076"/>
          <ac:picMkLst>
            <pc:docMk/>
            <pc:sldMk cId="1733372779" sldId="394"/>
            <ac:picMk id="15" creationId="{980C5281-8F63-3D3D-F54A-032318582A93}"/>
          </ac:picMkLst>
        </pc:picChg>
      </pc:sldChg>
      <pc:sldChg chg="addSp modSp">
        <pc:chgData name="Henry Fernandez" userId="3bd623eb941a0839" providerId="LiveId" clId="{50211378-286F-4FB3-87DC-CB2A88281767}" dt="2022-11-30T17:43:57.536" v="10"/>
        <pc:sldMkLst>
          <pc:docMk/>
          <pc:sldMk cId="1977624386" sldId="421"/>
        </pc:sldMkLst>
        <pc:spChg chg="add mod">
          <ac:chgData name="Henry Fernandez" userId="3bd623eb941a0839" providerId="LiveId" clId="{50211378-286F-4FB3-87DC-CB2A88281767}" dt="2022-11-30T17:43:57.536" v="10"/>
          <ac:spMkLst>
            <pc:docMk/>
            <pc:sldMk cId="1977624386" sldId="421"/>
            <ac:spMk id="5" creationId="{2A01D3A5-43A5-576B-4BC4-00045D99C324}"/>
          </ac:spMkLst>
        </pc:spChg>
      </pc:sldChg>
      <pc:sldChg chg="add ord">
        <pc:chgData name="Henry Fernandez" userId="3bd623eb941a0839" providerId="LiveId" clId="{50211378-286F-4FB3-87DC-CB2A88281767}" dt="2022-11-30T17:57:45.958" v="16"/>
        <pc:sldMkLst>
          <pc:docMk/>
          <pc:sldMk cId="2379966655" sldId="446"/>
        </pc:sldMkLst>
      </pc:sldChg>
      <pc:sldChg chg="addSp modSp add mod">
        <pc:chgData name="Henry Fernandez" userId="3bd623eb941a0839" providerId="LiveId" clId="{50211378-286F-4FB3-87DC-CB2A88281767}" dt="2022-11-30T17:51:04.464" v="14" actId="1076"/>
        <pc:sldMkLst>
          <pc:docMk/>
          <pc:sldMk cId="3942195588" sldId="447"/>
        </pc:sldMkLst>
        <pc:spChg chg="add mod">
          <ac:chgData name="Henry Fernandez" userId="3bd623eb941a0839" providerId="LiveId" clId="{50211378-286F-4FB3-87DC-CB2A88281767}" dt="2022-11-30T17:51:04.464" v="14" actId="1076"/>
          <ac:spMkLst>
            <pc:docMk/>
            <pc:sldMk cId="3942195588" sldId="447"/>
            <ac:spMk id="3" creationId="{ADFC7214-3FF3-57CD-7AB3-38E9D97D9992}"/>
          </ac:spMkLst>
        </pc:spChg>
      </pc:sldChg>
    </pc:docChg>
  </pc:docChgLst>
</pc:chgInfo>
</file>

<file path=ppt/comments/modernComment_16F_5093553C.xml><?xml version="1.0" encoding="utf-8"?>
<p188:cmLst xmlns:a="http://schemas.openxmlformats.org/drawingml/2006/main" xmlns:r="http://schemas.openxmlformats.org/officeDocument/2006/relationships" xmlns:p188="http://schemas.microsoft.com/office/powerpoint/2018/8/main">
  <p188:cm id="{F3316BBE-F13D-4DE4-9F24-88D06D61522E}" authorId="{8F3D6657-8FAC-3422-E6B2-0F31E8109E3F}" status="resolved" created="2022-11-04T05:42:15.473" complete="100000">
    <pc:sldMkLst xmlns:pc="http://schemas.microsoft.com/office/powerpoint/2013/main/command">
      <pc:docMk/>
      <pc:sldMk cId="434982401" sldId="367"/>
    </pc:sldMkLst>
    <p188:txBody>
      <a:bodyPr/>
      <a:lstStyle/>
      <a:p>
        <a:r>
          <a:rPr lang="en-US"/>
          <a:t>Here we have to make it very clear that instead of calculating MFCC's outright with the said transformations. we are using the first-part to ESTIMATE with fully connected nn.</a:t>
        </a:r>
      </a:p>
    </p188:txBody>
  </p188:cm>
</p188:cmLst>
</file>

<file path=ppt/comments/modernComment_181_74F4364D.xml><?xml version="1.0" encoding="utf-8"?>
<p188:cmLst xmlns:a="http://schemas.openxmlformats.org/drawingml/2006/main" xmlns:r="http://schemas.openxmlformats.org/officeDocument/2006/relationships" xmlns:p188="http://schemas.microsoft.com/office/powerpoint/2018/8/main">
  <p188:cm id="{FA4C2D89-0DE3-456B-B2F4-3680F80DDC78}" authorId="{98175628-06A6-893E-4116-9694DA03C532}" status="resolved" created="2022-11-21T22:10:11.667" complete="100000">
    <pc:sldMkLst xmlns:pc="http://schemas.microsoft.com/office/powerpoint/2013/main/command">
      <pc:docMk/>
      <pc:sldMk cId="1962161741" sldId="385"/>
    </pc:sldMkLst>
    <p188:txBody>
      <a:bodyPr/>
      <a:lstStyle/>
      <a:p>
        <a:r>
          <a:rPr lang="en-US"/>
          <a:t>Then we come to the "however", the big problem that we are trying to solve like lee said: they have this chip that isn't able to do speech recognition in its current state</a:t>
        </a:r>
      </a:p>
    </p188:txBody>
  </p188:cm>
</p188:cmLst>
</file>

<file path=ppt/comments/modernComment_183_9DC7AD8.xml><?xml version="1.0" encoding="utf-8"?>
<p188:cmLst xmlns:a="http://schemas.openxmlformats.org/drawingml/2006/main" xmlns:r="http://schemas.openxmlformats.org/officeDocument/2006/relationships" xmlns:p188="http://schemas.microsoft.com/office/powerpoint/2018/8/main">
  <p188:cm id="{43F35A7B-C035-4226-88FA-31C5C2941D01}" authorId="{98175628-06A6-893E-4116-9694DA03C532}" status="resolved" created="2022-11-21T22:21:40.809" complete="100000">
    <pc:sldMkLst xmlns:pc="http://schemas.microsoft.com/office/powerpoint/2013/main/command">
      <pc:docMk/>
      <pc:sldMk cId="165444312" sldId="387"/>
    </pc:sldMkLst>
    <p188:txBody>
      <a:bodyPr/>
      <a:lstStyle/>
      <a:p>
        <a:r>
          <a:rPr lang="en-US"/>
          <a:t>unsure about best way to handle his advice for this slide, didn't really get what he meant about the grid but I agree slide should be simplified from what we showed before</a:t>
        </a:r>
      </a:p>
    </p188:txBody>
  </p188:cm>
</p188:cmLst>
</file>

<file path=ppt/comments/modernComment_18A_67512B6B.xml><?xml version="1.0" encoding="utf-8"?>
<p188:cmLst xmlns:a="http://schemas.openxmlformats.org/drawingml/2006/main" xmlns:r="http://schemas.openxmlformats.org/officeDocument/2006/relationships" xmlns:p188="http://schemas.microsoft.com/office/powerpoint/2018/8/main">
  <p188:cm id="{0DCB0E22-0784-475B-A0D9-085BF7DC1414}" authorId="{98175628-06A6-893E-4116-9694DA03C532}" status="resolved" created="2022-11-21T22:09:30.650" complete="100000">
    <pc:sldMkLst xmlns:pc="http://schemas.microsoft.com/office/powerpoint/2013/main/command">
      <pc:docMk/>
      <pc:sldMk cId="2060790417" sldId="384"/>
    </pc:sldMkLst>
    <p188:txBody>
      <a:bodyPr/>
      <a:lstStyle/>
      <a:p>
        <a:r>
          <a:rPr lang="en-US"/>
          <a:t>instead we use MAX 78000 which can use deep learning to do this locally</a:t>
        </a:r>
      </a:p>
    </p188:txBody>
  </p188:cm>
</p188:cmLst>
</file>

<file path=ppt/comments/modernComment_18B_59081EF1.xml><?xml version="1.0" encoding="utf-8"?>
<p188:cmLst xmlns:a="http://schemas.openxmlformats.org/drawingml/2006/main" xmlns:r="http://schemas.openxmlformats.org/officeDocument/2006/relationships" xmlns:p188="http://schemas.microsoft.com/office/powerpoint/2018/8/main">
  <p188:cm id="{EB7A3B99-D0A7-4205-B4C6-64CD6DAD4D11}" authorId="{98175628-06A6-893E-4116-9694DA03C532}" status="resolved" created="2022-11-23T03:25:38.744" complete="100000">
    <pc:sldMkLst xmlns:pc="http://schemas.microsoft.com/office/powerpoint/2013/main/command">
      <pc:docMk/>
      <pc:sldMk cId="1493704433" sldId="395"/>
    </pc:sldMkLst>
    <p188:txBody>
      <a:bodyPr/>
      <a:lstStyle/>
      <a:p>
        <a:r>
          <a:rPr lang="en-US"/>
          <a:t>explain that we use pytorch for our deep learning framework, which is becoming the standard in industries and research, and azure for GPU training as we have sizeable data that takes time to run</a:t>
        </a:r>
      </a:p>
    </p188:txBody>
  </p188:cm>
</p188:cmLst>
</file>

<file path=ppt/comments/modernComment_198_6DA79917.xml><?xml version="1.0" encoding="utf-8"?>
<p188:cmLst xmlns:a="http://schemas.openxmlformats.org/drawingml/2006/main" xmlns:r="http://schemas.openxmlformats.org/officeDocument/2006/relationships" xmlns:p188="http://schemas.microsoft.com/office/powerpoint/2018/8/main">
  <p188:cm id="{71298298-A67E-400C-8BE4-2D137D4DF85D}" authorId="{98175628-06A6-893E-4116-9694DA03C532}" status="resolved" created="2022-11-24T04:48:54.863" complete="100000">
    <pc:sldMkLst xmlns:pc="http://schemas.microsoft.com/office/powerpoint/2013/main/command">
      <pc:docMk/>
      <pc:sldMk cId="1839700247" sldId="408"/>
    </pc:sldMkLst>
    <p188:txBody>
      <a:bodyPr/>
      <a:lstStyle/>
      <a:p>
        <a:r>
          <a:rPr lang="en-US"/>
          <a:t>I think having part 1 on top may be confusing</a:t>
        </a:r>
      </a:p>
    </p188:txBody>
  </p188:cm>
</p188:cmLst>
</file>

<file path=ppt/comments/modernComment_19A_AB6B05BC.xml><?xml version="1.0" encoding="utf-8"?>
<p188:cmLst xmlns:a="http://schemas.openxmlformats.org/drawingml/2006/main" xmlns:r="http://schemas.openxmlformats.org/officeDocument/2006/relationships" xmlns:p188="http://schemas.microsoft.com/office/powerpoint/2018/8/main">
  <p188:cm id="{281B088F-F160-48C8-9083-3053FA4D9022}" authorId="{8F3D6657-8FAC-3422-E6B2-0F31E8109E3F}" status="resolved" created="2022-11-04T05:42:15.473" complete="100000">
    <pc:sldMkLst xmlns:pc="http://schemas.microsoft.com/office/powerpoint/2013/main/command">
      <pc:docMk/>
      <pc:sldMk cId="434982401" sldId="367"/>
    </pc:sldMkLst>
    <p188:txBody>
      <a:bodyPr/>
      <a:lstStyle/>
      <a:p>
        <a:r>
          <a:rPr lang="en-US"/>
          <a:t>Here we have to make it very clear that instead of calculating MFCC's outright with the said transformations. we are using the first-part to ESTIMATE with fully connected nn.</a:t>
        </a:r>
      </a:p>
    </p188:txBody>
  </p188:cm>
</p188:cmLst>
</file>

<file path=ppt/comments/modernComment_19B_99B54DB2.xml><?xml version="1.0" encoding="utf-8"?>
<p188:cmLst xmlns:a="http://schemas.openxmlformats.org/drawingml/2006/main" xmlns:r="http://schemas.openxmlformats.org/officeDocument/2006/relationships" xmlns:p188="http://schemas.microsoft.com/office/powerpoint/2018/8/main">
  <p188:cm id="{A98E9758-5A45-427A-8FD9-1327A21E1AAD}" authorId="{8F3D6657-8FAC-3422-E6B2-0F31E8109E3F}" status="resolved" created="2022-11-04T05:42:15.473" complete="100000">
    <pc:sldMkLst xmlns:pc="http://schemas.microsoft.com/office/powerpoint/2013/main/command">
      <pc:docMk/>
      <pc:sldMk cId="434982401" sldId="367"/>
    </pc:sldMkLst>
    <p188:txBody>
      <a:bodyPr/>
      <a:lstStyle/>
      <a:p>
        <a:r>
          <a:rPr lang="en-US"/>
          <a:t>Here we have to make it very clear that instead of calculating MFCC's outright with the said transformations. we are using the first-part to ESTIMATE with fully connected nn.</a:t>
        </a:r>
      </a:p>
    </p188:txBody>
  </p188:cm>
</p188:cmLst>
</file>

<file path=ppt/comments/modernComment_19C_D758E24E.xml><?xml version="1.0" encoding="utf-8"?>
<p188:cmLst xmlns:a="http://schemas.openxmlformats.org/drawingml/2006/main" xmlns:r="http://schemas.openxmlformats.org/officeDocument/2006/relationships" xmlns:p188="http://schemas.microsoft.com/office/powerpoint/2018/8/main">
  <p188:cm id="{DB4B13F9-F8A7-4F40-B864-13188748C633}" authorId="{8F3D6657-8FAC-3422-E6B2-0F31E8109E3F}" status="resolved" created="2022-11-04T05:42:15.473" complete="100000">
    <pc:sldMkLst xmlns:pc="http://schemas.microsoft.com/office/powerpoint/2013/main/command">
      <pc:docMk/>
      <pc:sldMk cId="434982401" sldId="367"/>
    </pc:sldMkLst>
    <p188:txBody>
      <a:bodyPr/>
      <a:lstStyle/>
      <a:p>
        <a:r>
          <a:rPr lang="en-US"/>
          <a:t>Here we have to make it very clear that instead of calculating MFCC's outright with the said transformations. we are using the first-part to ESTIMATE with fully connected nn.</a:t>
        </a:r>
      </a:p>
    </p188:txBody>
  </p188:cm>
</p188:cmLst>
</file>

<file path=ppt/comments/modernComment_19D_60441CA9.xml><?xml version="1.0" encoding="utf-8"?>
<p188:cmLst xmlns:a="http://schemas.openxmlformats.org/drawingml/2006/main" xmlns:r="http://schemas.openxmlformats.org/officeDocument/2006/relationships" xmlns:p188="http://schemas.microsoft.com/office/powerpoint/2018/8/main">
  <p188:cm id="{5631A981-980B-4065-9C9E-AB5A0328630E}" authorId="{98175628-06A6-893E-4116-9694DA03C532}" status="resolved" created="2022-11-23T23:47:12.139" complete="100000">
    <pc:sldMkLst xmlns:pc="http://schemas.microsoft.com/office/powerpoint/2013/main/command">
      <pc:docMk/>
      <pc:sldMk cId="1615076521" sldId="413"/>
    </pc:sldMkLst>
    <p188:txBody>
      <a:bodyPr/>
      <a:lstStyle/>
      <a:p>
        <a:r>
          <a:rPr lang="en-US"/>
          <a:t>idea for this slide (and the preceding ones with same content) is to introduce our candidate models with a brief explanation - FCNN is where all neurons are connected in each layer, CNN where convolutions are done in a sliding window across data, AE where we train it to learn new features and use those features as a replacement for MFCCs</a:t>
        </a:r>
      </a:p>
    </p188:txBody>
  </p188:cm>
</p188:cmLst>
</file>

<file path=ppt/comments/modernComment_19E_3911551B.xml><?xml version="1.0" encoding="utf-8"?>
<p188:cmLst xmlns:a="http://schemas.openxmlformats.org/drawingml/2006/main" xmlns:r="http://schemas.openxmlformats.org/officeDocument/2006/relationships" xmlns:p188="http://schemas.microsoft.com/office/powerpoint/2018/8/main">
  <p188:cm id="{F99BA71D-2D91-45EF-81C8-42477FB3CAD4}" authorId="{98175628-06A6-893E-4116-9694DA03C532}" status="resolved" created="2022-11-23T23:47:12.139" complete="100000">
    <pc:sldMkLst xmlns:pc="http://schemas.microsoft.com/office/powerpoint/2013/main/command">
      <pc:docMk/>
      <pc:sldMk cId="1615076521" sldId="413"/>
    </pc:sldMkLst>
    <p188:txBody>
      <a:bodyPr/>
      <a:lstStyle/>
      <a:p>
        <a:r>
          <a:rPr lang="en-US"/>
          <a:t>idea for this slide (and the preceding ones with same content) is to introduce our candidate models with a brief explanation - FCNN is where all neurons are connected in each layer, CNN where convolutions are done in a sliding window across data, AE where we train it to learn new features and use those features as a replacement for MFCCs</a:t>
        </a:r>
      </a:p>
    </p188:txBody>
  </p188:cm>
</p188:cmLst>
</file>

<file path=ppt/comments/modernComment_1A0_E1144E17.xml><?xml version="1.0" encoding="utf-8"?>
<p188:cmLst xmlns:a="http://schemas.openxmlformats.org/drawingml/2006/main" xmlns:r="http://schemas.openxmlformats.org/officeDocument/2006/relationships" xmlns:p188="http://schemas.microsoft.com/office/powerpoint/2018/8/main">
  <p188:cm id="{0E27CA22-1506-4068-A943-F8ECB71C812C}" authorId="{8F3D6657-8FAC-3422-E6B2-0F31E8109E3F}" status="resolved" created="2022-11-04T05:42:15.473" complete="100000">
    <pc:sldMkLst xmlns:pc="http://schemas.microsoft.com/office/powerpoint/2013/main/command">
      <pc:docMk/>
      <pc:sldMk cId="434982401" sldId="367"/>
    </pc:sldMkLst>
    <p188:txBody>
      <a:bodyPr/>
      <a:lstStyle/>
      <a:p>
        <a:r>
          <a:rPr lang="en-US"/>
          <a:t>Here we have to make it very clear that instead of calculating MFCC's outright with the said transformations. we are using the first-part to ESTIMATE with fully connected nn.</a:t>
        </a:r>
      </a:p>
    </p188:txBody>
  </p188:cm>
</p188:cmLst>
</file>

<file path=ppt/comments/modernComment_1B1_6A299695.xml><?xml version="1.0" encoding="utf-8"?>
<p188:cmLst xmlns:a="http://schemas.openxmlformats.org/drawingml/2006/main" xmlns:r="http://schemas.openxmlformats.org/officeDocument/2006/relationships" xmlns:p188="http://schemas.microsoft.com/office/powerpoint/2018/8/main">
  <p188:cm id="{8E8C883A-0DE9-4E80-B0AB-76FBD0BEE151}" authorId="{98175628-06A6-893E-4116-9694DA03C532}" status="resolved" created="2022-11-23T23:47:12.139" complete="100000">
    <pc:sldMkLst xmlns:pc="http://schemas.microsoft.com/office/powerpoint/2013/main/command">
      <pc:docMk/>
      <pc:sldMk cId="1615076521" sldId="413"/>
    </pc:sldMkLst>
    <p188:txBody>
      <a:bodyPr/>
      <a:lstStyle/>
      <a:p>
        <a:r>
          <a:rPr lang="en-US"/>
          <a:t>idea for this slide (and the preceding ones with same content) is to introduce our candidate models with a brief explanation - FCNN is where all neurons are connected in each layer, CNN where convolutions are done in a sliding window across data, AE where we train it to learn new features and use those features as a replacement for MFCCs</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0EE197-3D3A-4254-8F19-7C010B21078D}" type="doc">
      <dgm:prSet loTypeId="urn:microsoft.com/office/officeart/2005/8/layout/chevron1" loCatId="process" qsTypeId="urn:microsoft.com/office/officeart/2005/8/quickstyle/simple1" qsCatId="simple" csTypeId="urn:microsoft.com/office/officeart/2005/8/colors/colorful3" csCatId="colorful" phldr="1"/>
      <dgm:spPr/>
    </dgm:pt>
    <dgm:pt modelId="{65ECA8B3-B315-4815-BB42-4931563BA37F}" type="pres">
      <dgm:prSet presAssocID="{EA0EE197-3D3A-4254-8F19-7C010B21078D}" presName="Name0" presStyleCnt="0">
        <dgm:presLayoutVars>
          <dgm:dir/>
          <dgm:animLvl val="lvl"/>
          <dgm:resizeHandles val="exact"/>
        </dgm:presLayoutVars>
      </dgm:prSet>
      <dgm:spPr/>
    </dgm:pt>
  </dgm:ptLst>
  <dgm:cxnLst>
    <dgm:cxn modelId="{D759DEAD-CFAA-452D-96A4-9ED42F97CA92}" type="presOf" srcId="{EA0EE197-3D3A-4254-8F19-7C010B21078D}" destId="{65ECA8B3-B315-4815-BB42-4931563BA37F}"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9E32890-57FD-4E95-936B-EECB6A089C21}" type="datetimeFigureOut">
              <a:rPr lang="en-US" smtClean="0"/>
              <a:t>11/30/2022</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272EDB04-60A0-4618-98CF-0476EDF78A0D}" type="slidenum">
              <a:rPr lang="en-US" smtClean="0"/>
              <a:t>‹#›</a:t>
            </a:fld>
            <a:endParaRPr lang="en-US"/>
          </a:p>
        </p:txBody>
      </p:sp>
    </p:spTree>
    <p:extLst>
      <p:ext uri="{BB962C8B-B14F-4D97-AF65-F5344CB8AC3E}">
        <p14:creationId xmlns:p14="http://schemas.microsoft.com/office/powerpoint/2010/main" val="1889489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when you hear what we have to say to you </a:t>
            </a:r>
            <a:r>
              <a:rPr lang="en-US" err="1"/>
              <a:t>you</a:t>
            </a:r>
            <a:r>
              <a:rPr lang="en-US"/>
              <a:t> might never want to use your </a:t>
            </a:r>
            <a:r>
              <a:rPr lang="en-US" err="1"/>
              <a:t>alexa</a:t>
            </a:r>
            <a:r>
              <a:rPr lang="en-US"/>
              <a:t> again!!! :O</a:t>
            </a:r>
          </a:p>
        </p:txBody>
      </p:sp>
      <p:sp>
        <p:nvSpPr>
          <p:cNvPr id="4" name="Slide Number Placeholder 3"/>
          <p:cNvSpPr>
            <a:spLocks noGrp="1"/>
          </p:cNvSpPr>
          <p:nvPr>
            <p:ph type="sldNum" sz="quarter" idx="5"/>
          </p:nvPr>
        </p:nvSpPr>
        <p:spPr/>
        <p:txBody>
          <a:bodyPr/>
          <a:lstStyle/>
          <a:p>
            <a:fld id="{272EDB04-60A0-4618-98CF-0476EDF78A0D}" type="slidenum">
              <a:rPr lang="en-US" smtClean="0"/>
              <a:t>1</a:t>
            </a:fld>
            <a:endParaRPr lang="en-US"/>
          </a:p>
        </p:txBody>
      </p:sp>
    </p:spTree>
    <p:extLst>
      <p:ext uri="{BB962C8B-B14F-4D97-AF65-F5344CB8AC3E}">
        <p14:creationId xmlns:p14="http://schemas.microsoft.com/office/powerpoint/2010/main" val="3717209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walk you through what happens today”…</a:t>
            </a:r>
          </a:p>
          <a:p>
            <a:endParaRPr lang="en-US" dirty="0"/>
          </a:p>
          <a:p>
            <a:r>
              <a:rPr lang="en-US" dirty="0"/>
              <a:t>Before we go further into this problem. It’s important to understand one of the major steps in speech recognition as well as what MFCCs are.  Currently, the industry standard for step 1, which is labeled with the red box, is to take an audio input, and compute a series of  computationally expensive calculations using </a:t>
            </a:r>
            <a:r>
              <a:rPr lang="en-US" dirty="0" err="1"/>
              <a:t>fourier</a:t>
            </a:r>
            <a:r>
              <a:rPr lang="en-US" dirty="0"/>
              <a:t> transforms and others. This is to produce an MFCC, or </a:t>
            </a:r>
            <a:r>
              <a:rPr lang="en-US" dirty="0" err="1"/>
              <a:t>mel</a:t>
            </a:r>
            <a:r>
              <a:rPr lang="en-US" dirty="0"/>
              <a:t> frequency cepstral coefficient. The reason MFCCs are used is </a:t>
            </a:r>
            <a:r>
              <a:rPr lang="en-US" dirty="0" err="1"/>
              <a:t>becaused</a:t>
            </a:r>
            <a:r>
              <a:rPr lang="en-US" dirty="0"/>
              <a:t> machines can interpret tabular data like an MFCC much better than they can with waveform audio. So these MFCCs which you will see a few times, are  fantastic features for ML algorithms to learn words and phonemes with. however it is BAD for computation efficiencies and can’t fit on the Max78000. And this is the specific portion of the process we are looking to replace so that it fits on the chip.</a:t>
            </a:r>
          </a:p>
          <a:p>
            <a:endParaRPr lang="en-US" dirty="0"/>
          </a:p>
          <a:p>
            <a:r>
              <a:rPr lang="en-US" dirty="0"/>
              <a:t>“say this, this is how it’s done today…</a:t>
            </a:r>
          </a:p>
          <a:p>
            <a:endParaRPr lang="en-US" dirty="0"/>
          </a:p>
          <a:p>
            <a:r>
              <a:rPr lang="en-US" dirty="0"/>
              <a:t>“provide a reminder… we can’t solve the privacy problem by recreating this process that is currently used…. So we need a new one”</a:t>
            </a:r>
          </a:p>
          <a:p>
            <a:endParaRPr lang="en-US" dirty="0"/>
          </a:p>
          <a:p>
            <a:r>
              <a:rPr lang="en-US" dirty="0"/>
              <a:t>**what does computationally expensive mean??** -- elaborate / clarify.</a:t>
            </a:r>
          </a:p>
          <a:p>
            <a:endParaRPr lang="en-US" dirty="0"/>
          </a:p>
          <a:p>
            <a:r>
              <a:rPr lang="en-US" dirty="0"/>
              <a:t>-</a:t>
            </a:r>
          </a:p>
        </p:txBody>
      </p:sp>
      <p:sp>
        <p:nvSpPr>
          <p:cNvPr id="4" name="Slide Number Placeholder 3"/>
          <p:cNvSpPr>
            <a:spLocks noGrp="1"/>
          </p:cNvSpPr>
          <p:nvPr>
            <p:ph type="sldNum" sz="quarter" idx="5"/>
          </p:nvPr>
        </p:nvSpPr>
        <p:spPr/>
        <p:txBody>
          <a:bodyPr/>
          <a:lstStyle/>
          <a:p>
            <a:fld id="{272EDB04-60A0-4618-98CF-0476EDF78A0D}" type="slidenum">
              <a:rPr lang="en-US" smtClean="0"/>
              <a:t>12</a:t>
            </a:fld>
            <a:endParaRPr lang="en-US"/>
          </a:p>
        </p:txBody>
      </p:sp>
    </p:spTree>
    <p:extLst>
      <p:ext uri="{BB962C8B-B14F-4D97-AF65-F5344CB8AC3E}">
        <p14:creationId xmlns:p14="http://schemas.microsoft.com/office/powerpoint/2010/main" val="720458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walk you through what happens today”…</a:t>
            </a:r>
          </a:p>
          <a:p>
            <a:endParaRPr lang="en-US" dirty="0"/>
          </a:p>
          <a:p>
            <a:r>
              <a:rPr lang="en-US" dirty="0"/>
              <a:t>Before we go further into this problem. It’s important to understand one of the major steps in speech recognition as well as what MFCCs are.  Currently, the industry standard for step 1, which is labeled with the red box, is to take an audio input, and compute a series of  computationally expensive calculations using </a:t>
            </a:r>
            <a:r>
              <a:rPr lang="en-US" dirty="0" err="1"/>
              <a:t>fourier</a:t>
            </a:r>
            <a:r>
              <a:rPr lang="en-US" dirty="0"/>
              <a:t> transforms and others. This is to produce an MFCC, or </a:t>
            </a:r>
            <a:r>
              <a:rPr lang="en-US" dirty="0" err="1"/>
              <a:t>mel</a:t>
            </a:r>
            <a:r>
              <a:rPr lang="en-US" dirty="0"/>
              <a:t> frequency cepstral coefficient. The reason MFCCs are used is </a:t>
            </a:r>
            <a:r>
              <a:rPr lang="en-US" dirty="0" err="1"/>
              <a:t>becaused</a:t>
            </a:r>
            <a:r>
              <a:rPr lang="en-US" dirty="0"/>
              <a:t> machines can interpret tabular data like an MFCC much better than they can with waveform audio. So these MFCCs which you will see a few times, are  fantastic features for ML algorithms to learn words and phonemes with. however it is BAD for computation efficiencies and can’t fit on the Max78000. And this is the specific portion of the process we are looking to replace so that it fits on the chip.</a:t>
            </a:r>
          </a:p>
          <a:p>
            <a:endParaRPr lang="en-US" dirty="0"/>
          </a:p>
          <a:p>
            <a:r>
              <a:rPr lang="en-US" dirty="0"/>
              <a:t>“say this, this is how it’s done today…</a:t>
            </a:r>
          </a:p>
          <a:p>
            <a:endParaRPr lang="en-US" dirty="0"/>
          </a:p>
          <a:p>
            <a:r>
              <a:rPr lang="en-US" dirty="0"/>
              <a:t>“provide a reminder… we can’t solve the privacy problem by recreating this process that is currently used…. So we need a new one”</a:t>
            </a:r>
          </a:p>
          <a:p>
            <a:endParaRPr lang="en-US" dirty="0"/>
          </a:p>
          <a:p>
            <a:r>
              <a:rPr lang="en-US" dirty="0"/>
              <a:t>**what does computationally expensive mean??** -- elaborate / clarify.</a:t>
            </a:r>
          </a:p>
          <a:p>
            <a:endParaRPr lang="en-US" dirty="0"/>
          </a:p>
          <a:p>
            <a:r>
              <a:rPr lang="en-US" dirty="0"/>
              <a:t>-</a:t>
            </a:r>
          </a:p>
        </p:txBody>
      </p:sp>
      <p:sp>
        <p:nvSpPr>
          <p:cNvPr id="4" name="Slide Number Placeholder 3"/>
          <p:cNvSpPr>
            <a:spLocks noGrp="1"/>
          </p:cNvSpPr>
          <p:nvPr>
            <p:ph type="sldNum" sz="quarter" idx="5"/>
          </p:nvPr>
        </p:nvSpPr>
        <p:spPr/>
        <p:txBody>
          <a:bodyPr/>
          <a:lstStyle/>
          <a:p>
            <a:fld id="{272EDB04-60A0-4618-98CF-0476EDF78A0D}" type="slidenum">
              <a:rPr lang="en-US" smtClean="0"/>
              <a:t>13</a:t>
            </a:fld>
            <a:endParaRPr lang="en-US"/>
          </a:p>
        </p:txBody>
      </p:sp>
    </p:spTree>
    <p:extLst>
      <p:ext uri="{BB962C8B-B14F-4D97-AF65-F5344CB8AC3E}">
        <p14:creationId xmlns:p14="http://schemas.microsoft.com/office/powerpoint/2010/main" val="2942381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walk you through what happens today”…</a:t>
            </a:r>
          </a:p>
          <a:p>
            <a:endParaRPr lang="en-US" dirty="0"/>
          </a:p>
          <a:p>
            <a:r>
              <a:rPr lang="en-US" dirty="0"/>
              <a:t>Before we go further into this problem. It’s important to understand one of the major steps in speech recognition as well as what MFCCs are.  Currently, the industry standard for step 1, which is labeled with the red box, is to take an audio input, and compute a series of  computationally expensive calculations using </a:t>
            </a:r>
            <a:r>
              <a:rPr lang="en-US" dirty="0" err="1"/>
              <a:t>fourier</a:t>
            </a:r>
            <a:r>
              <a:rPr lang="en-US" dirty="0"/>
              <a:t> transforms and others. This is to produce an MFCC, or </a:t>
            </a:r>
            <a:r>
              <a:rPr lang="en-US" dirty="0" err="1"/>
              <a:t>mel</a:t>
            </a:r>
            <a:r>
              <a:rPr lang="en-US" dirty="0"/>
              <a:t> frequency cepstral coefficient. The reason MFCCs are used is </a:t>
            </a:r>
            <a:r>
              <a:rPr lang="en-US" dirty="0" err="1"/>
              <a:t>becaused</a:t>
            </a:r>
            <a:r>
              <a:rPr lang="en-US" dirty="0"/>
              <a:t> machines can interpret tabular data like an MFCC much better than they can with waveform audio. So these MFCCs which you will see a few times, are  fantastic features for ML algorithms to learn words and phonemes with. however it is BAD for computation efficiencies and can’t fit on the Max78000. And this is the specific portion of the process we are looking to replace so that it fits on the chip.</a:t>
            </a:r>
          </a:p>
          <a:p>
            <a:endParaRPr lang="en-US" dirty="0"/>
          </a:p>
          <a:p>
            <a:r>
              <a:rPr lang="en-US" dirty="0"/>
              <a:t>“say this, this is how it’s done today…</a:t>
            </a:r>
          </a:p>
          <a:p>
            <a:endParaRPr lang="en-US" dirty="0"/>
          </a:p>
          <a:p>
            <a:r>
              <a:rPr lang="en-US" dirty="0"/>
              <a:t>“provide a reminder… we can’t solve the privacy problem by recreating this process that is currently used…. So we need a new one”</a:t>
            </a:r>
          </a:p>
          <a:p>
            <a:endParaRPr lang="en-US" dirty="0"/>
          </a:p>
          <a:p>
            <a:r>
              <a:rPr lang="en-US" dirty="0"/>
              <a:t>**what does computationally expensive mean??** -- elaborate / clarify.</a:t>
            </a:r>
          </a:p>
          <a:p>
            <a:endParaRPr lang="en-US" dirty="0"/>
          </a:p>
          <a:p>
            <a:r>
              <a:rPr lang="en-US" dirty="0"/>
              <a:t>-</a:t>
            </a:r>
          </a:p>
        </p:txBody>
      </p:sp>
      <p:sp>
        <p:nvSpPr>
          <p:cNvPr id="4" name="Slide Number Placeholder 3"/>
          <p:cNvSpPr>
            <a:spLocks noGrp="1"/>
          </p:cNvSpPr>
          <p:nvPr>
            <p:ph type="sldNum" sz="quarter" idx="5"/>
          </p:nvPr>
        </p:nvSpPr>
        <p:spPr/>
        <p:txBody>
          <a:bodyPr/>
          <a:lstStyle/>
          <a:p>
            <a:fld id="{272EDB04-60A0-4618-98CF-0476EDF78A0D}" type="slidenum">
              <a:rPr lang="en-US" smtClean="0"/>
              <a:t>14</a:t>
            </a:fld>
            <a:endParaRPr lang="en-US"/>
          </a:p>
        </p:txBody>
      </p:sp>
    </p:spTree>
    <p:extLst>
      <p:ext uri="{BB962C8B-B14F-4D97-AF65-F5344CB8AC3E}">
        <p14:creationId xmlns:p14="http://schemas.microsoft.com/office/powerpoint/2010/main" val="219376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box here</a:t>
            </a:r>
          </a:p>
          <a:p>
            <a:endParaRPr lang="en-US" dirty="0"/>
          </a:p>
          <a:p>
            <a:r>
              <a:rPr lang="en-US" dirty="0"/>
              <a:t>*replace these icons with transition for next slid**</a:t>
            </a:r>
          </a:p>
          <a:p>
            <a:endParaRPr lang="en-US" dirty="0"/>
          </a:p>
          <a:p>
            <a:r>
              <a:rPr lang="en-US" dirty="0"/>
              <a:t>So as seen in this diagram, instead of performing these calculations we come up with an efficient ML solution that we will discuss later. So the challenge is 1.) find a way to get these audio features WITHOUT using the set of calculations that are currently being used and 2.) make this new, highly efficient method of speech recognition still work as accurately is industry leading products. </a:t>
            </a:r>
          </a:p>
          <a:p>
            <a:endParaRPr lang="en-US" dirty="0"/>
          </a:p>
          <a:p>
            <a:r>
              <a:rPr lang="en-US" dirty="0"/>
              <a:t>The reason the industry standard recognition won’t fit onto the MAX78K is due to a series of complex calculations that turns the input audio into Machine interpretable audio features like a spectrogram. </a:t>
            </a:r>
          </a:p>
          <a:p>
            <a:endParaRPr lang="en-US" dirty="0"/>
          </a:p>
          <a:p>
            <a:r>
              <a:rPr lang="en-US" dirty="0"/>
              <a:t>There are 2 major parts for speech recognition. But the first part is where these computationally heavy transformations take place, and is what our solution is looking to replace. The 2</a:t>
            </a:r>
            <a:r>
              <a:rPr lang="en-US" baseline="30000" dirty="0"/>
              <a:t>nd</a:t>
            </a:r>
            <a:r>
              <a:rPr lang="en-US" dirty="0"/>
              <a:t> part of the process remains the same. </a:t>
            </a:r>
          </a:p>
          <a:p>
            <a:endParaRPr lang="en-US" dirty="0"/>
          </a:p>
          <a:p>
            <a:endParaRPr lang="en-US" dirty="0"/>
          </a:p>
        </p:txBody>
      </p:sp>
      <p:sp>
        <p:nvSpPr>
          <p:cNvPr id="4" name="Slide Number Placeholder 3"/>
          <p:cNvSpPr>
            <a:spLocks noGrp="1"/>
          </p:cNvSpPr>
          <p:nvPr>
            <p:ph type="sldNum" sz="quarter" idx="5"/>
          </p:nvPr>
        </p:nvSpPr>
        <p:spPr/>
        <p:txBody>
          <a:bodyPr/>
          <a:lstStyle/>
          <a:p>
            <a:fld id="{272EDB04-60A0-4618-98CF-0476EDF78A0D}" type="slidenum">
              <a:rPr lang="en-US" smtClean="0"/>
              <a:t>15</a:t>
            </a:fld>
            <a:endParaRPr lang="en-US"/>
          </a:p>
        </p:txBody>
      </p:sp>
    </p:spTree>
    <p:extLst>
      <p:ext uri="{BB962C8B-B14F-4D97-AF65-F5344CB8AC3E}">
        <p14:creationId xmlns:p14="http://schemas.microsoft.com/office/powerpoint/2010/main" val="3141811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box here</a:t>
            </a:r>
          </a:p>
          <a:p>
            <a:endParaRPr lang="en-US" dirty="0"/>
          </a:p>
          <a:p>
            <a:r>
              <a:rPr lang="en-US" dirty="0"/>
              <a:t>*replace these icons with transition for next slid**</a:t>
            </a:r>
          </a:p>
          <a:p>
            <a:endParaRPr lang="en-US" dirty="0"/>
          </a:p>
          <a:p>
            <a:r>
              <a:rPr lang="en-US" dirty="0"/>
              <a:t>So as seen in this diagram, instead of performing these calculations we come up with an efficient ML solution that we will discuss later. So the challenge is 1.) find a way to get these audio features WITHOUT using the set of calculations that are currently being used and 2.) make this new, highly efficient method of speech recognition still work as accurately is industry leading products. </a:t>
            </a:r>
          </a:p>
          <a:p>
            <a:endParaRPr lang="en-US" dirty="0"/>
          </a:p>
          <a:p>
            <a:r>
              <a:rPr lang="en-US" dirty="0"/>
              <a:t>The reason the industry standard recognition won’t fit onto the MAX78K is due to a series of complex calculations that turns the input audio into Machine interpretable audio features like a spectrogram. </a:t>
            </a:r>
          </a:p>
          <a:p>
            <a:endParaRPr lang="en-US" dirty="0"/>
          </a:p>
          <a:p>
            <a:r>
              <a:rPr lang="en-US" dirty="0"/>
              <a:t>There are 2 major parts for speech recognition. But the first part is where these computationally heavy transformations take place, and is what our solution is looking to replace. The 2</a:t>
            </a:r>
            <a:r>
              <a:rPr lang="en-US" baseline="30000" dirty="0"/>
              <a:t>nd</a:t>
            </a:r>
            <a:r>
              <a:rPr lang="en-US" dirty="0"/>
              <a:t> part of the process remains the same. </a:t>
            </a:r>
          </a:p>
          <a:p>
            <a:endParaRPr lang="en-US" dirty="0"/>
          </a:p>
          <a:p>
            <a:endParaRPr lang="en-US" dirty="0"/>
          </a:p>
        </p:txBody>
      </p:sp>
      <p:sp>
        <p:nvSpPr>
          <p:cNvPr id="4" name="Slide Number Placeholder 3"/>
          <p:cNvSpPr>
            <a:spLocks noGrp="1"/>
          </p:cNvSpPr>
          <p:nvPr>
            <p:ph type="sldNum" sz="quarter" idx="5"/>
          </p:nvPr>
        </p:nvSpPr>
        <p:spPr/>
        <p:txBody>
          <a:bodyPr/>
          <a:lstStyle/>
          <a:p>
            <a:fld id="{272EDB04-60A0-4618-98CF-0476EDF78A0D}" type="slidenum">
              <a:rPr lang="en-US" smtClean="0"/>
              <a:t>16</a:t>
            </a:fld>
            <a:endParaRPr lang="en-US"/>
          </a:p>
        </p:txBody>
      </p:sp>
    </p:spTree>
    <p:extLst>
      <p:ext uri="{BB962C8B-B14F-4D97-AF65-F5344CB8AC3E}">
        <p14:creationId xmlns:p14="http://schemas.microsoft.com/office/powerpoint/2010/main" val="2069334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box here</a:t>
            </a:r>
          </a:p>
          <a:p>
            <a:endParaRPr lang="en-US" dirty="0"/>
          </a:p>
          <a:p>
            <a:r>
              <a:rPr lang="en-US" dirty="0"/>
              <a:t>*replace these icons with transition for next slid**</a:t>
            </a:r>
          </a:p>
          <a:p>
            <a:endParaRPr lang="en-US" dirty="0"/>
          </a:p>
          <a:p>
            <a:r>
              <a:rPr lang="en-US" dirty="0"/>
              <a:t>So as seen in this diagram, instead of performing these calculations we come up with an efficient ML solution that we will discuss later. So the challenge is 1.) find a way to get these audio features WITHOUT using the set of calculations that are currently being used and 2.) make this new, highly efficient method of speech recognition still work as accurately is industry leading products. </a:t>
            </a:r>
          </a:p>
          <a:p>
            <a:endParaRPr lang="en-US" dirty="0"/>
          </a:p>
          <a:p>
            <a:r>
              <a:rPr lang="en-US" dirty="0"/>
              <a:t>The reason the industry standard recognition won’t fit onto the MAX78K is due to a series of complex calculations that turns the input audio into Machine interpretable audio features like a spectrogram. </a:t>
            </a:r>
          </a:p>
          <a:p>
            <a:endParaRPr lang="en-US" dirty="0"/>
          </a:p>
          <a:p>
            <a:r>
              <a:rPr lang="en-US" dirty="0"/>
              <a:t>There are 2 major parts for speech recognition. But the first part is where these computationally heavy transformations take place, and is what our solution is looking to replace. The 2</a:t>
            </a:r>
            <a:r>
              <a:rPr lang="en-US" baseline="30000" dirty="0"/>
              <a:t>nd</a:t>
            </a:r>
            <a:r>
              <a:rPr lang="en-US" dirty="0"/>
              <a:t> part of the process remains the same. </a:t>
            </a:r>
          </a:p>
          <a:p>
            <a:endParaRPr lang="en-US" dirty="0"/>
          </a:p>
          <a:p>
            <a:endParaRPr lang="en-US" dirty="0"/>
          </a:p>
        </p:txBody>
      </p:sp>
      <p:sp>
        <p:nvSpPr>
          <p:cNvPr id="4" name="Slide Number Placeholder 3"/>
          <p:cNvSpPr>
            <a:spLocks noGrp="1"/>
          </p:cNvSpPr>
          <p:nvPr>
            <p:ph type="sldNum" sz="quarter" idx="5"/>
          </p:nvPr>
        </p:nvSpPr>
        <p:spPr/>
        <p:txBody>
          <a:bodyPr/>
          <a:lstStyle/>
          <a:p>
            <a:fld id="{272EDB04-60A0-4618-98CF-0476EDF78A0D}" type="slidenum">
              <a:rPr lang="en-US" smtClean="0"/>
              <a:t>17</a:t>
            </a:fld>
            <a:endParaRPr lang="en-US"/>
          </a:p>
        </p:txBody>
      </p:sp>
    </p:spTree>
    <p:extLst>
      <p:ext uri="{BB962C8B-B14F-4D97-AF65-F5344CB8AC3E}">
        <p14:creationId xmlns:p14="http://schemas.microsoft.com/office/powerpoint/2010/main" val="1548695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problem we solved, but the solution requires another piece… then explain convolution neural network and say how this is pretty standard and used </a:t>
            </a:r>
            <a:r>
              <a:rPr lang="en-US" err="1"/>
              <a:t>regulary</a:t>
            </a:r>
            <a:endParaRPr lang="en-US">
              <a:cs typeface="Calibri"/>
            </a:endParaRPr>
          </a:p>
          <a:p>
            <a:endParaRPr lang="en-US">
              <a:cs typeface="Calibri"/>
            </a:endParaRPr>
          </a:p>
          <a:p>
            <a:r>
              <a:rPr lang="en-US"/>
              <a:t>And we were able to find a solution for this. Using this framework, which we will dive into later,. we achieved 92% accuracy on a set of 20 words and a 15 word rejection class.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72EDB04-60A0-4618-98CF-0476EDF78A0D}" type="slidenum">
              <a:rPr lang="en-US" smtClean="0"/>
              <a:t>18</a:t>
            </a:fld>
            <a:endParaRPr lang="en-US"/>
          </a:p>
        </p:txBody>
      </p:sp>
    </p:spTree>
    <p:extLst>
      <p:ext uri="{BB962C8B-B14F-4D97-AF65-F5344CB8AC3E}">
        <p14:creationId xmlns:p14="http://schemas.microsoft.com/office/powerpoint/2010/main" val="155582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 we were able to find a solution for this. Using this framework, which we will dive into later,. we achieved 92% accuracy on a set of 20 words and a 15 word rejection class.  </a:t>
            </a:r>
          </a:p>
          <a:p>
            <a:endParaRPr lang="en-US"/>
          </a:p>
        </p:txBody>
      </p:sp>
      <p:sp>
        <p:nvSpPr>
          <p:cNvPr id="4" name="Slide Number Placeholder 3"/>
          <p:cNvSpPr>
            <a:spLocks noGrp="1"/>
          </p:cNvSpPr>
          <p:nvPr>
            <p:ph type="sldNum" sz="quarter" idx="5"/>
          </p:nvPr>
        </p:nvSpPr>
        <p:spPr/>
        <p:txBody>
          <a:bodyPr/>
          <a:lstStyle/>
          <a:p>
            <a:fld id="{272EDB04-60A0-4618-98CF-0476EDF78A0D}" type="slidenum">
              <a:rPr lang="en-US" smtClean="0"/>
              <a:t>19</a:t>
            </a:fld>
            <a:endParaRPr lang="en-US"/>
          </a:p>
        </p:txBody>
      </p:sp>
    </p:spTree>
    <p:extLst>
      <p:ext uri="{BB962C8B-B14F-4D97-AF65-F5344CB8AC3E}">
        <p14:creationId xmlns:p14="http://schemas.microsoft.com/office/powerpoint/2010/main" val="1752919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fact, our solution is 44x more energy efficient than the state of the art And has 258x less latency than the ARM Cortex m4F, which is currently being marketed as a “</a:t>
            </a:r>
            <a:r>
              <a:rPr lang="en-US" b="0" i="0">
                <a:effectLst/>
                <a:latin typeface="Lato" panose="020F0502020204030203" pitchFamily="34" charset="0"/>
              </a:rPr>
              <a:t> highly-efficient embedded processor”. </a:t>
            </a:r>
          </a:p>
          <a:p>
            <a:endParaRPr lang="en-US" b="0" i="0">
              <a:effectLst/>
              <a:latin typeface="Lato" panose="020F0502020204030203" pitchFamily="34" charset="0"/>
            </a:endParaRPr>
          </a:p>
          <a:p>
            <a:endParaRPr lang="en-US" b="0" i="0">
              <a:effectLst/>
              <a:latin typeface="Lato" panose="020F0502020204030203" pitchFamily="34" charset="0"/>
            </a:endParaRPr>
          </a:p>
          <a:p>
            <a:r>
              <a:rPr lang="en-US" b="0" i="0">
                <a:effectLst/>
                <a:latin typeface="Lato" panose="020F0502020204030203" pitchFamily="34" charset="0"/>
              </a:rPr>
              <a:t>--- /inf</a:t>
            </a:r>
          </a:p>
          <a:p>
            <a:r>
              <a:rPr lang="en-US" b="0" i="0">
                <a:effectLst/>
                <a:latin typeface="Lato" panose="020F0502020204030203" pitchFamily="34" charset="0"/>
              </a:rPr>
              <a:t>--- say that this is the benchmark given to us by Maxim integrated ( need to know more about this ARM Cortex)</a:t>
            </a:r>
          </a:p>
          <a:p>
            <a:endParaRPr lang="en-US" b="0" i="0">
              <a:effectLst/>
              <a:latin typeface="Lato" panose="020F0502020204030203" pitchFamily="34" charset="0"/>
            </a:endParaRPr>
          </a:p>
          <a:p>
            <a:r>
              <a:rPr lang="en-US" b="0" i="0">
                <a:effectLst/>
                <a:latin typeface="Lato" panose="020F0502020204030203" pitchFamily="34" charset="0"/>
              </a:rPr>
              <a:t>----this is a big benefit if it can be solved because it’s SO efficient.</a:t>
            </a:r>
          </a:p>
          <a:p>
            <a:endParaRPr lang="en-US" b="0" i="0">
              <a:effectLst/>
              <a:latin typeface="Lato" panose="020F0502020204030203" pitchFamily="34" charset="0"/>
            </a:endParaRPr>
          </a:p>
          <a:p>
            <a:r>
              <a:rPr lang="en-US" b="0" i="0">
                <a:effectLst/>
                <a:latin typeface="Lato" panose="020F0502020204030203" pitchFamily="34" charset="0"/>
              </a:rPr>
              <a:t>---- get rid of latency</a:t>
            </a:r>
          </a:p>
          <a:p>
            <a:endParaRPr lang="en-US" b="0" i="0">
              <a:effectLst/>
              <a:latin typeface="Lato" panose="020F0502020204030203" pitchFamily="34" charset="0"/>
            </a:endParaRPr>
          </a:p>
          <a:p>
            <a:r>
              <a:rPr lang="en-US" b="0" i="0">
                <a:effectLst/>
                <a:latin typeface="Lato" panose="020F0502020204030203" pitchFamily="34" charset="0"/>
              </a:rPr>
              <a:t>Look more into ARM Cortex m4F. Confusion here: we go from comparing cloud based industry standard feature and now we’re comparing two microchip. What happened to comparing to cloud based process. Maybe in this table, compare MAX against other process. </a:t>
            </a:r>
            <a:endParaRPr lang="en-US"/>
          </a:p>
        </p:txBody>
      </p:sp>
      <p:sp>
        <p:nvSpPr>
          <p:cNvPr id="4" name="Slide Number Placeholder 3"/>
          <p:cNvSpPr>
            <a:spLocks noGrp="1"/>
          </p:cNvSpPr>
          <p:nvPr>
            <p:ph type="sldNum" sz="quarter" idx="5"/>
          </p:nvPr>
        </p:nvSpPr>
        <p:spPr/>
        <p:txBody>
          <a:bodyPr/>
          <a:lstStyle/>
          <a:p>
            <a:fld id="{272EDB04-60A0-4618-98CF-0476EDF78A0D}" type="slidenum">
              <a:rPr lang="en-US" smtClean="0"/>
              <a:t>20</a:t>
            </a:fld>
            <a:endParaRPr lang="en-US"/>
          </a:p>
        </p:txBody>
      </p:sp>
    </p:spTree>
    <p:extLst>
      <p:ext uri="{BB962C8B-B14F-4D97-AF65-F5344CB8AC3E}">
        <p14:creationId xmlns:p14="http://schemas.microsoft.com/office/powerpoint/2010/main" val="357113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Say why it’s 35 words.</a:t>
            </a:r>
          </a:p>
        </p:txBody>
      </p:sp>
      <p:sp>
        <p:nvSpPr>
          <p:cNvPr id="4" name="Slide Number Placeholder 3"/>
          <p:cNvSpPr>
            <a:spLocks noGrp="1"/>
          </p:cNvSpPr>
          <p:nvPr>
            <p:ph type="sldNum" sz="quarter" idx="5"/>
          </p:nvPr>
        </p:nvSpPr>
        <p:spPr/>
        <p:txBody>
          <a:bodyPr/>
          <a:lstStyle/>
          <a:p>
            <a:fld id="{272EDB04-60A0-4618-98CF-0476EDF78A0D}" type="slidenum">
              <a:rPr lang="en-US" smtClean="0"/>
              <a:t>21</a:t>
            </a:fld>
            <a:endParaRPr lang="en-US"/>
          </a:p>
        </p:txBody>
      </p:sp>
    </p:spTree>
    <p:extLst>
      <p:ext uri="{BB962C8B-B14F-4D97-AF65-F5344CB8AC3E}">
        <p14:creationId xmlns:p14="http://schemas.microsoft.com/office/powerpoint/2010/main" val="1981939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Founded in 1983 by 9 Pioneers of the semi-conductor industry,</a:t>
            </a:r>
          </a:p>
          <a:p>
            <a:br>
              <a:rPr lang="en-US"/>
            </a:br>
            <a:endParaRPr lang="en-US"/>
          </a:p>
        </p:txBody>
      </p:sp>
      <p:sp>
        <p:nvSpPr>
          <p:cNvPr id="4" name="Slide Number Placeholder 3"/>
          <p:cNvSpPr>
            <a:spLocks noGrp="1"/>
          </p:cNvSpPr>
          <p:nvPr>
            <p:ph type="sldNum" sz="quarter" idx="5"/>
          </p:nvPr>
        </p:nvSpPr>
        <p:spPr/>
        <p:txBody>
          <a:bodyPr/>
          <a:lstStyle/>
          <a:p>
            <a:fld id="{A6898363-5AE2-47FA-8961-0ED869B181C0}" type="slidenum">
              <a:t>4</a:t>
            </a:fld>
            <a:endParaRPr lang="en-US"/>
          </a:p>
        </p:txBody>
      </p:sp>
    </p:spTree>
    <p:extLst>
      <p:ext uri="{BB962C8B-B14F-4D97-AF65-F5344CB8AC3E}">
        <p14:creationId xmlns:p14="http://schemas.microsoft.com/office/powerpoint/2010/main" val="1583880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93700" marR="77470" indent="-381000">
              <a:lnSpc>
                <a:spcPts val="2810"/>
              </a:lnSpc>
              <a:spcBef>
                <a:spcPts val="645"/>
              </a:spcBef>
              <a:buFont typeface="Arial,Sans-Serif"/>
              <a:buChar char="•"/>
            </a:pPr>
            <a:r>
              <a:rPr lang="en-US"/>
              <a:t>Trained and Hyperparameter Tuned each model in sequence of increasing word counts</a:t>
            </a:r>
          </a:p>
          <a:p>
            <a:pPr marL="393700" marR="77470" indent="-381000">
              <a:lnSpc>
                <a:spcPts val="2810"/>
              </a:lnSpc>
              <a:spcBef>
                <a:spcPts val="645"/>
              </a:spcBef>
              <a:buFont typeface="Arial,Sans-Serif"/>
              <a:buChar char="•"/>
            </a:pPr>
            <a:r>
              <a:rPr lang="en-US"/>
              <a:t>Classification architecture was decided but needed tuning</a:t>
            </a:r>
            <a:endParaRPr lang="en-US">
              <a:cs typeface="Calibri"/>
            </a:endParaRPr>
          </a:p>
        </p:txBody>
      </p:sp>
      <p:sp>
        <p:nvSpPr>
          <p:cNvPr id="4" name="Slide Number Placeholder 3"/>
          <p:cNvSpPr>
            <a:spLocks noGrp="1"/>
          </p:cNvSpPr>
          <p:nvPr>
            <p:ph type="sldNum" sz="quarter" idx="5"/>
          </p:nvPr>
        </p:nvSpPr>
        <p:spPr/>
        <p:txBody>
          <a:bodyPr/>
          <a:lstStyle/>
          <a:p>
            <a:fld id="{272EDB04-60A0-4618-98CF-0476EDF78A0D}" type="slidenum">
              <a:rPr lang="en-US" smtClean="0"/>
              <a:t>22</a:t>
            </a:fld>
            <a:endParaRPr lang="en-US"/>
          </a:p>
        </p:txBody>
      </p:sp>
    </p:spTree>
    <p:extLst>
      <p:ext uri="{BB962C8B-B14F-4D97-AF65-F5344CB8AC3E}">
        <p14:creationId xmlns:p14="http://schemas.microsoft.com/office/powerpoint/2010/main" val="934177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here, so instead of outright calculating the </a:t>
            </a:r>
            <a:r>
              <a:rPr lang="en-US" err="1"/>
              <a:t>mfcc</a:t>
            </a:r>
            <a:r>
              <a:rPr lang="en-US"/>
              <a:t> for each word which is very slow, we trained a Fully connected neural network to estimate them – which is significantly more significant while also preserving accuracy. </a:t>
            </a:r>
          </a:p>
          <a:p>
            <a:endParaRPr lang="en-US"/>
          </a:p>
          <a:p>
            <a:r>
              <a:rPr lang="en-US"/>
              <a:t>Then once we have these MFCCs we move on to the </a:t>
            </a:r>
            <a:r>
              <a:rPr lang="en-US" err="1"/>
              <a:t>the</a:t>
            </a:r>
            <a:r>
              <a:rPr lang="en-US"/>
              <a:t> word classification, but that is a much simpler problem and one that has been solved. </a:t>
            </a:r>
          </a:p>
        </p:txBody>
      </p:sp>
      <p:sp>
        <p:nvSpPr>
          <p:cNvPr id="4" name="Slide Number Placeholder 3"/>
          <p:cNvSpPr>
            <a:spLocks noGrp="1"/>
          </p:cNvSpPr>
          <p:nvPr>
            <p:ph type="sldNum" sz="quarter" idx="5"/>
          </p:nvPr>
        </p:nvSpPr>
        <p:spPr/>
        <p:txBody>
          <a:bodyPr/>
          <a:lstStyle/>
          <a:p>
            <a:fld id="{272EDB04-60A0-4618-98CF-0476EDF78A0D}" type="slidenum">
              <a:rPr lang="en-US" smtClean="0"/>
              <a:t>23</a:t>
            </a:fld>
            <a:endParaRPr lang="en-US"/>
          </a:p>
        </p:txBody>
      </p:sp>
    </p:spTree>
    <p:extLst>
      <p:ext uri="{BB962C8B-B14F-4D97-AF65-F5344CB8AC3E}">
        <p14:creationId xmlns:p14="http://schemas.microsoft.com/office/powerpoint/2010/main" val="2919180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here, so instead of outright calculating the </a:t>
            </a:r>
            <a:r>
              <a:rPr lang="en-US" err="1"/>
              <a:t>mfcc</a:t>
            </a:r>
            <a:r>
              <a:rPr lang="en-US"/>
              <a:t> for each word which is very slow, we trained a Fully connected neural network to estimate them – which is significantly more significant while also preserving accuracy. </a:t>
            </a:r>
          </a:p>
          <a:p>
            <a:endParaRPr lang="en-US"/>
          </a:p>
          <a:p>
            <a:r>
              <a:rPr lang="en-US"/>
              <a:t>Then once we have these MFCCs we move on to the </a:t>
            </a:r>
            <a:r>
              <a:rPr lang="en-US" err="1"/>
              <a:t>the</a:t>
            </a:r>
            <a:r>
              <a:rPr lang="en-US"/>
              <a:t> word classification, but that is a much simpler problem and one that has been solved. </a:t>
            </a:r>
          </a:p>
        </p:txBody>
      </p:sp>
      <p:sp>
        <p:nvSpPr>
          <p:cNvPr id="4" name="Slide Number Placeholder 3"/>
          <p:cNvSpPr>
            <a:spLocks noGrp="1"/>
          </p:cNvSpPr>
          <p:nvPr>
            <p:ph type="sldNum" sz="quarter" idx="5"/>
          </p:nvPr>
        </p:nvSpPr>
        <p:spPr/>
        <p:txBody>
          <a:bodyPr/>
          <a:lstStyle/>
          <a:p>
            <a:fld id="{272EDB04-60A0-4618-98CF-0476EDF78A0D}" type="slidenum">
              <a:rPr lang="en-US" smtClean="0"/>
              <a:t>24</a:t>
            </a:fld>
            <a:endParaRPr lang="en-US"/>
          </a:p>
        </p:txBody>
      </p:sp>
    </p:spTree>
    <p:extLst>
      <p:ext uri="{BB962C8B-B14F-4D97-AF65-F5344CB8AC3E}">
        <p14:creationId xmlns:p14="http://schemas.microsoft.com/office/powerpoint/2010/main" val="2333548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here, so instead of outright calculating the </a:t>
            </a:r>
            <a:r>
              <a:rPr lang="en-US" err="1"/>
              <a:t>mfcc</a:t>
            </a:r>
            <a:r>
              <a:rPr lang="en-US"/>
              <a:t> for each word which is very slow, we trained a Fully connected neural network to estimate them – which is significantly more significant while also preserving accuracy. </a:t>
            </a:r>
          </a:p>
          <a:p>
            <a:endParaRPr lang="en-US"/>
          </a:p>
          <a:p>
            <a:r>
              <a:rPr lang="en-US"/>
              <a:t>Then once we have these MFCCs we move on to the </a:t>
            </a:r>
            <a:r>
              <a:rPr lang="en-US" err="1"/>
              <a:t>the</a:t>
            </a:r>
            <a:r>
              <a:rPr lang="en-US"/>
              <a:t> word classification, but that is a much simpler problem and one that has been solved. </a:t>
            </a:r>
          </a:p>
        </p:txBody>
      </p:sp>
      <p:sp>
        <p:nvSpPr>
          <p:cNvPr id="4" name="Slide Number Placeholder 3"/>
          <p:cNvSpPr>
            <a:spLocks noGrp="1"/>
          </p:cNvSpPr>
          <p:nvPr>
            <p:ph type="sldNum" sz="quarter" idx="5"/>
          </p:nvPr>
        </p:nvSpPr>
        <p:spPr/>
        <p:txBody>
          <a:bodyPr/>
          <a:lstStyle/>
          <a:p>
            <a:fld id="{272EDB04-60A0-4618-98CF-0476EDF78A0D}" type="slidenum">
              <a:rPr lang="en-US" smtClean="0"/>
              <a:t>25</a:t>
            </a:fld>
            <a:endParaRPr lang="en-US"/>
          </a:p>
        </p:txBody>
      </p:sp>
    </p:spTree>
    <p:extLst>
      <p:ext uri="{BB962C8B-B14F-4D97-AF65-F5344CB8AC3E}">
        <p14:creationId xmlns:p14="http://schemas.microsoft.com/office/powerpoint/2010/main" val="173733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here, so instead of outright calculating the </a:t>
            </a:r>
            <a:r>
              <a:rPr lang="en-US" err="1"/>
              <a:t>mfcc</a:t>
            </a:r>
            <a:r>
              <a:rPr lang="en-US"/>
              <a:t> for each word which is very slow, we trained a Fully connected neural network to estimate them – which is significantly more significant while also preserving accuracy. </a:t>
            </a:r>
          </a:p>
          <a:p>
            <a:endParaRPr lang="en-US"/>
          </a:p>
          <a:p>
            <a:r>
              <a:rPr lang="en-US"/>
              <a:t>Then once we have these MFCCs we move on to the </a:t>
            </a:r>
            <a:r>
              <a:rPr lang="en-US" err="1"/>
              <a:t>the</a:t>
            </a:r>
            <a:r>
              <a:rPr lang="en-US"/>
              <a:t> word classification, but that is a much simpler problem and one that has been solved. </a:t>
            </a:r>
          </a:p>
        </p:txBody>
      </p:sp>
      <p:sp>
        <p:nvSpPr>
          <p:cNvPr id="4" name="Slide Number Placeholder 3"/>
          <p:cNvSpPr>
            <a:spLocks noGrp="1"/>
          </p:cNvSpPr>
          <p:nvPr>
            <p:ph type="sldNum" sz="quarter" idx="5"/>
          </p:nvPr>
        </p:nvSpPr>
        <p:spPr/>
        <p:txBody>
          <a:bodyPr/>
          <a:lstStyle/>
          <a:p>
            <a:fld id="{272EDB04-60A0-4618-98CF-0476EDF78A0D}" type="slidenum">
              <a:rPr lang="en-US" smtClean="0"/>
              <a:t>26</a:t>
            </a:fld>
            <a:endParaRPr lang="en-US"/>
          </a:p>
        </p:txBody>
      </p:sp>
    </p:spTree>
    <p:extLst>
      <p:ext uri="{BB962C8B-B14F-4D97-AF65-F5344CB8AC3E}">
        <p14:creationId xmlns:p14="http://schemas.microsoft.com/office/powerpoint/2010/main" val="2895021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here, so instead of outright calculating the </a:t>
            </a:r>
            <a:r>
              <a:rPr lang="en-US" err="1"/>
              <a:t>mfcc</a:t>
            </a:r>
            <a:r>
              <a:rPr lang="en-US"/>
              <a:t> for each word which is very slow, we trained a Fully connected neural network to estimate them – which is significantly more significant while also preserving accuracy. </a:t>
            </a:r>
          </a:p>
          <a:p>
            <a:endParaRPr lang="en-US"/>
          </a:p>
          <a:p>
            <a:r>
              <a:rPr lang="en-US"/>
              <a:t>Then once we have these MFCCs we move on to the </a:t>
            </a:r>
            <a:r>
              <a:rPr lang="en-US" err="1"/>
              <a:t>the</a:t>
            </a:r>
            <a:r>
              <a:rPr lang="en-US"/>
              <a:t> word classification, but that is a much simpler problem and one that has been solved. </a:t>
            </a:r>
          </a:p>
          <a:p>
            <a:endParaRPr lang="en-US"/>
          </a:p>
          <a:p>
            <a:r>
              <a:rPr lang="en-US"/>
              <a:t>-- sort them low to high and make them Bars instead of numbers. Visualize this. </a:t>
            </a:r>
          </a:p>
          <a:p>
            <a:endParaRPr lang="en-US"/>
          </a:p>
          <a:p>
            <a:r>
              <a:rPr lang="en-US"/>
              <a:t>--this is how well part 1 works.</a:t>
            </a:r>
          </a:p>
        </p:txBody>
      </p:sp>
      <p:sp>
        <p:nvSpPr>
          <p:cNvPr id="4" name="Slide Number Placeholder 3"/>
          <p:cNvSpPr>
            <a:spLocks noGrp="1"/>
          </p:cNvSpPr>
          <p:nvPr>
            <p:ph type="sldNum" sz="quarter" idx="5"/>
          </p:nvPr>
        </p:nvSpPr>
        <p:spPr/>
        <p:txBody>
          <a:bodyPr/>
          <a:lstStyle/>
          <a:p>
            <a:fld id="{272EDB04-60A0-4618-98CF-0476EDF78A0D}" type="slidenum">
              <a:rPr lang="en-US" smtClean="0"/>
              <a:t>27</a:t>
            </a:fld>
            <a:endParaRPr lang="en-US"/>
          </a:p>
        </p:txBody>
      </p:sp>
    </p:spTree>
    <p:extLst>
      <p:ext uri="{BB962C8B-B14F-4D97-AF65-F5344CB8AC3E}">
        <p14:creationId xmlns:p14="http://schemas.microsoft.com/office/powerpoint/2010/main" val="2466117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here, so instead of outright calculating the </a:t>
            </a:r>
            <a:r>
              <a:rPr lang="en-US" err="1"/>
              <a:t>mfcc</a:t>
            </a:r>
            <a:r>
              <a:rPr lang="en-US"/>
              <a:t> for each word which is very slow, we trained a Fully connected neural network to estimate them – which is significantly more significant while also preserving accuracy. </a:t>
            </a:r>
          </a:p>
          <a:p>
            <a:endParaRPr lang="en-US"/>
          </a:p>
          <a:p>
            <a:r>
              <a:rPr lang="en-US"/>
              <a:t>Then once we have these MFCCs we move on to the </a:t>
            </a:r>
            <a:r>
              <a:rPr lang="en-US" err="1"/>
              <a:t>the</a:t>
            </a:r>
            <a:r>
              <a:rPr lang="en-US"/>
              <a:t> word classification, but that is a much simpler problem and one that has been solved. </a:t>
            </a:r>
          </a:p>
          <a:p>
            <a:endParaRPr lang="en-US"/>
          </a:p>
          <a:p>
            <a:r>
              <a:rPr lang="en-US"/>
              <a:t>-- sort them low to high and make them Bars instead of numbers. Visualize this. </a:t>
            </a:r>
          </a:p>
          <a:p>
            <a:endParaRPr lang="en-US"/>
          </a:p>
          <a:p>
            <a:r>
              <a:rPr lang="en-US"/>
              <a:t>--this is how well part 1 works.</a:t>
            </a:r>
          </a:p>
        </p:txBody>
      </p:sp>
      <p:sp>
        <p:nvSpPr>
          <p:cNvPr id="4" name="Slide Number Placeholder 3"/>
          <p:cNvSpPr>
            <a:spLocks noGrp="1"/>
          </p:cNvSpPr>
          <p:nvPr>
            <p:ph type="sldNum" sz="quarter" idx="5"/>
          </p:nvPr>
        </p:nvSpPr>
        <p:spPr/>
        <p:txBody>
          <a:bodyPr/>
          <a:lstStyle/>
          <a:p>
            <a:fld id="{272EDB04-60A0-4618-98CF-0476EDF78A0D}" type="slidenum">
              <a:rPr lang="en-US" smtClean="0"/>
              <a:t>28</a:t>
            </a:fld>
            <a:endParaRPr lang="en-US"/>
          </a:p>
        </p:txBody>
      </p:sp>
    </p:spTree>
    <p:extLst>
      <p:ext uri="{BB962C8B-B14F-4D97-AF65-F5344CB8AC3E}">
        <p14:creationId xmlns:p14="http://schemas.microsoft.com/office/powerpoint/2010/main" val="145681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here, so instead of outright calculating the </a:t>
            </a:r>
            <a:r>
              <a:rPr lang="en-US" err="1"/>
              <a:t>mfcc</a:t>
            </a:r>
            <a:r>
              <a:rPr lang="en-US"/>
              <a:t> for each word which is very slow, we trained a Fully connected neural network to estimate them – which is significantly more significant while also preserving accuracy. </a:t>
            </a:r>
          </a:p>
          <a:p>
            <a:endParaRPr lang="en-US"/>
          </a:p>
          <a:p>
            <a:r>
              <a:rPr lang="en-US"/>
              <a:t>Then once we have these MFCCs we move on to the </a:t>
            </a:r>
            <a:r>
              <a:rPr lang="en-US" err="1"/>
              <a:t>the</a:t>
            </a:r>
            <a:r>
              <a:rPr lang="en-US"/>
              <a:t> word classification, but that is a much simpler problem and one that has been solved. </a:t>
            </a:r>
          </a:p>
        </p:txBody>
      </p:sp>
      <p:sp>
        <p:nvSpPr>
          <p:cNvPr id="4" name="Slide Number Placeholder 3"/>
          <p:cNvSpPr>
            <a:spLocks noGrp="1"/>
          </p:cNvSpPr>
          <p:nvPr>
            <p:ph type="sldNum" sz="quarter" idx="5"/>
          </p:nvPr>
        </p:nvSpPr>
        <p:spPr/>
        <p:txBody>
          <a:bodyPr/>
          <a:lstStyle/>
          <a:p>
            <a:fld id="{272EDB04-60A0-4618-98CF-0476EDF78A0D}" type="slidenum">
              <a:rPr lang="en-US" smtClean="0"/>
              <a:t>29</a:t>
            </a:fld>
            <a:endParaRPr lang="en-US"/>
          </a:p>
        </p:txBody>
      </p:sp>
    </p:spTree>
    <p:extLst>
      <p:ext uri="{BB962C8B-B14F-4D97-AF65-F5344CB8AC3E}">
        <p14:creationId xmlns:p14="http://schemas.microsoft.com/office/powerpoint/2010/main" val="1121534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here, so instead of outright calculating the </a:t>
            </a:r>
            <a:r>
              <a:rPr lang="en-US" err="1"/>
              <a:t>mfcc</a:t>
            </a:r>
            <a:r>
              <a:rPr lang="en-US"/>
              <a:t> for each word which is very slow, we trained a Fully connected neural network to estimate them – which is significantly more significant while also preserving accuracy. </a:t>
            </a:r>
          </a:p>
          <a:p>
            <a:endParaRPr lang="en-US"/>
          </a:p>
          <a:p>
            <a:r>
              <a:rPr lang="en-US"/>
              <a:t>Then once we have these MFCCs we move on to the </a:t>
            </a:r>
            <a:r>
              <a:rPr lang="en-US" err="1"/>
              <a:t>the</a:t>
            </a:r>
            <a:r>
              <a:rPr lang="en-US"/>
              <a:t> word classification, but that is a much simpler problem and one that has been solved. </a:t>
            </a:r>
          </a:p>
        </p:txBody>
      </p:sp>
      <p:sp>
        <p:nvSpPr>
          <p:cNvPr id="4" name="Slide Number Placeholder 3"/>
          <p:cNvSpPr>
            <a:spLocks noGrp="1"/>
          </p:cNvSpPr>
          <p:nvPr>
            <p:ph type="sldNum" sz="quarter" idx="5"/>
          </p:nvPr>
        </p:nvSpPr>
        <p:spPr/>
        <p:txBody>
          <a:bodyPr/>
          <a:lstStyle/>
          <a:p>
            <a:fld id="{272EDB04-60A0-4618-98CF-0476EDF78A0D}" type="slidenum">
              <a:rPr lang="en-US" smtClean="0"/>
              <a:t>30</a:t>
            </a:fld>
            <a:endParaRPr lang="en-US"/>
          </a:p>
        </p:txBody>
      </p:sp>
    </p:spTree>
    <p:extLst>
      <p:ext uri="{BB962C8B-B14F-4D97-AF65-F5344CB8AC3E}">
        <p14:creationId xmlns:p14="http://schemas.microsoft.com/office/powerpoint/2010/main" val="2133030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take a look at it". And while we're demoing call back to why it's a big problem and that none of this is being sent to the internet for calculation". </a:t>
            </a:r>
          </a:p>
          <a:p>
            <a:endParaRPr lang="en-US"/>
          </a:p>
          <a:p>
            <a:r>
              <a:rPr lang="en-US"/>
              <a:t>We started with these words and this is a model and we had to test it. and this is where everyone starts with this dataset. but if they can't get the basics, you cant get the complex stuff. But the framework is in place to train any set of words</a:t>
            </a:r>
          </a:p>
          <a:p>
            <a:endParaRPr lang="en-US"/>
          </a:p>
          <a:p>
            <a:r>
              <a:rPr lang="en-US"/>
              <a:t>"This is the way everyone starts.. the industry standard is GSC... sure we don't have the whole dictionary yet...but nobody starts with the whole dictionary... So next steps are that we have PROVED this approach can work, next step it to scale</a:t>
            </a:r>
          </a:p>
          <a:p>
            <a:endParaRPr lang="en-US"/>
          </a:p>
          <a:p>
            <a:r>
              <a:rPr lang="en-US"/>
              <a:t>-- to make this work we have to be accurate, fast and perform within the capabilities of this </a:t>
            </a:r>
            <a:r>
              <a:rPr lang="en-US" err="1"/>
              <a:t>chipa</a:t>
            </a:r>
            <a:endParaRPr lang="en-US"/>
          </a:p>
          <a:p>
            <a:endParaRPr lang="en-US"/>
          </a:p>
          <a:p>
            <a:r>
              <a:rPr lang="en-US"/>
              <a:t>--- 55 secs is too long.</a:t>
            </a:r>
          </a:p>
          <a:p>
            <a:r>
              <a:rPr lang="en-US"/>
              <a:t>-- can we chop it up and demonstrate how it works. Break it up into 2 second pieces. First 10 secs this is what </a:t>
            </a:r>
            <a:r>
              <a:rPr lang="en-US" err="1"/>
              <a:t>ur</a:t>
            </a:r>
            <a:r>
              <a:rPr lang="en-US"/>
              <a:t> </a:t>
            </a:r>
            <a:r>
              <a:rPr lang="en-US" err="1"/>
              <a:t>gonna</a:t>
            </a:r>
            <a:r>
              <a:rPr lang="en-US"/>
              <a:t> see etc.  </a:t>
            </a:r>
          </a:p>
        </p:txBody>
      </p:sp>
      <p:sp>
        <p:nvSpPr>
          <p:cNvPr id="4" name="Slide Number Placeholder 3"/>
          <p:cNvSpPr>
            <a:spLocks noGrp="1"/>
          </p:cNvSpPr>
          <p:nvPr>
            <p:ph type="sldNum" sz="quarter" idx="5"/>
          </p:nvPr>
        </p:nvSpPr>
        <p:spPr/>
        <p:txBody>
          <a:bodyPr/>
          <a:lstStyle/>
          <a:p>
            <a:fld id="{272EDB04-60A0-4618-98CF-0476EDF78A0D}" type="slidenum">
              <a:rPr lang="en-US" smtClean="0"/>
              <a:t>31</a:t>
            </a:fld>
            <a:endParaRPr lang="en-US"/>
          </a:p>
        </p:txBody>
      </p:sp>
    </p:spTree>
    <p:extLst>
      <p:ext uri="{BB962C8B-B14F-4D97-AF65-F5344CB8AC3E}">
        <p14:creationId xmlns:p14="http://schemas.microsoft.com/office/powerpoint/2010/main" val="3643869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panose="020F0502020204030204"/>
              </a:rPr>
              <a:t>**potentially spell this out more. How WHENVER YOU speak it’s uploaded to the </a:t>
            </a:r>
            <a:r>
              <a:rPr lang="en-US" dirty="0" err="1">
                <a:cs typeface="Calibri" panose="020F0502020204030204"/>
              </a:rPr>
              <a:t>interent</a:t>
            </a:r>
            <a:r>
              <a:rPr lang="en-US" dirty="0">
                <a:cs typeface="Calibri" panose="020F0502020204030204"/>
              </a:rPr>
              <a:t>**</a:t>
            </a:r>
          </a:p>
          <a:p>
            <a:endParaRPr lang="en-US" dirty="0">
              <a:cs typeface="Calibri" panose="020F0502020204030204"/>
            </a:endParaRPr>
          </a:p>
          <a:p>
            <a:r>
              <a:rPr lang="en-US" dirty="0">
                <a:cs typeface="Calibri" panose="020F0502020204030204"/>
              </a:rPr>
              <a:t>Alexa, </a:t>
            </a:r>
            <a:r>
              <a:rPr lang="en-US" dirty="0" err="1">
                <a:cs typeface="Calibri" panose="020F0502020204030204"/>
              </a:rPr>
              <a:t>siri</a:t>
            </a:r>
            <a:r>
              <a:rPr lang="en-US" dirty="0">
                <a:cs typeface="Calibri" panose="020F0502020204030204"/>
              </a:rPr>
              <a:t>, </a:t>
            </a:r>
            <a:r>
              <a:rPr lang="en-US" dirty="0" err="1">
                <a:cs typeface="Calibri" panose="020F0502020204030204"/>
              </a:rPr>
              <a:t>cortana</a:t>
            </a:r>
            <a:r>
              <a:rPr lang="en-US" dirty="0">
                <a:cs typeface="Calibri" panose="020F0502020204030204"/>
              </a:rPr>
              <a:t>, or any smart speaker already does that. You can ask it anything imaginable and it has a response. And you’re right, it does. </a:t>
            </a:r>
          </a:p>
          <a:p>
            <a:r>
              <a:rPr lang="en-US" dirty="0">
                <a:cs typeface="Calibri" panose="020F0502020204030204"/>
              </a:rPr>
              <a:t>But the way that these smart devices work is: *display diagram above* they upload your voice audio to cloud servers and perform the speech recognition. They are always listening. (examples of this, </a:t>
            </a:r>
            <a:r>
              <a:rPr lang="en-US" dirty="0" err="1">
                <a:cs typeface="Calibri" panose="020F0502020204030204"/>
              </a:rPr>
              <a:t>dylaans</a:t>
            </a:r>
            <a:r>
              <a:rPr lang="en-US" dirty="0">
                <a:cs typeface="Calibri" panose="020F0502020204030204"/>
              </a:rPr>
              <a:t> link, amazon storing link).  The benefit of this is that it’s very powerful, but the cons are that, </a:t>
            </a:r>
            <a:r>
              <a:rPr lang="en-US" dirty="0" err="1">
                <a:cs typeface="Calibri" panose="020F0502020204030204"/>
              </a:rPr>
              <a:t>whaterver</a:t>
            </a:r>
            <a:r>
              <a:rPr lang="en-US" dirty="0">
                <a:cs typeface="Calibri" panose="020F0502020204030204"/>
              </a:rPr>
              <a:t> company manufactured that device now has your vocal data and it’s being uploaded to the internet. There are natural privacy concerns with this, and there. And Sending audio to the cloud also means increased latency, which is not ideal for a variety of edge devices. </a:t>
            </a:r>
          </a:p>
          <a:p>
            <a:endParaRPr lang="en-US" dirty="0">
              <a:cs typeface="Calibri" panose="020F0502020204030204"/>
            </a:endParaRPr>
          </a:p>
          <a:p>
            <a:r>
              <a:rPr lang="en-US" dirty="0">
                <a:cs typeface="Calibri" panose="020F0502020204030204"/>
              </a:rPr>
              <a:t>So for privacy it would be huge for people to have pretrained words on these edge devices. And have an Edge device will not send your voice to other places</a:t>
            </a:r>
          </a:p>
        </p:txBody>
      </p:sp>
      <p:sp>
        <p:nvSpPr>
          <p:cNvPr id="4" name="Slide Number Placeholder 3"/>
          <p:cNvSpPr>
            <a:spLocks noGrp="1"/>
          </p:cNvSpPr>
          <p:nvPr>
            <p:ph type="sldNum" sz="quarter" idx="5"/>
          </p:nvPr>
        </p:nvSpPr>
        <p:spPr/>
        <p:txBody>
          <a:bodyPr/>
          <a:lstStyle/>
          <a:p>
            <a:fld id="{272EDB04-60A0-4618-98CF-0476EDF78A0D}" type="slidenum">
              <a:rPr lang="en-US" smtClean="0"/>
              <a:t>5</a:t>
            </a:fld>
            <a:endParaRPr lang="en-US"/>
          </a:p>
        </p:txBody>
      </p:sp>
    </p:spTree>
    <p:extLst>
      <p:ext uri="{BB962C8B-B14F-4D97-AF65-F5344CB8AC3E}">
        <p14:creationId xmlns:p14="http://schemas.microsoft.com/office/powerpoint/2010/main" val="30706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wed like to touch on some of the challenges we faced when building our solution</a:t>
            </a:r>
          </a:p>
          <a:p>
            <a:endParaRPr lang="en-US"/>
          </a:p>
          <a:p>
            <a:r>
              <a:rPr lang="en-US"/>
              <a:t>In the program we learned several different aspects of machine learning such as computer vision and natural language processing. However, we did not take a speech/audio recognition . Class or touch on it frequently in other classes. The audio and speech learning required for this project was done entirely through our sponsors at Maxim Integrated and through our own private research.</a:t>
            </a:r>
          </a:p>
          <a:p>
            <a:endParaRPr lang="en-US"/>
          </a:p>
          <a:p>
            <a:r>
              <a:rPr lang="en-US"/>
              <a:t>Additionally with such large audio datasets our local machines did not cut it. We had to research acquire and pay for multiple different cloud computing platforms whether that be from the Midway at </a:t>
            </a:r>
            <a:r>
              <a:rPr lang="en-US" err="1"/>
              <a:t>uchicago’s</a:t>
            </a:r>
            <a:r>
              <a:rPr lang="en-US"/>
              <a:t> RCC, google collab pro subscriptions to Azure virtual machines and machine learning studios. By the end we were all able to have multiple experiments running at once due to the amount of resources we acquired. </a:t>
            </a:r>
          </a:p>
          <a:p>
            <a:endParaRPr lang="en-US"/>
          </a:p>
          <a:p>
            <a:r>
              <a:rPr lang="en-US"/>
              <a:t>Along with such large datasets came the usual 10-20 hour training cycles needed to complete an experiment of the first part of our solution to then be fed into the second with its own multi hour training. Ultimately, Training time management and the documentation of experiments and models were vital hills to overcome for our success. </a:t>
            </a:r>
          </a:p>
        </p:txBody>
      </p:sp>
      <p:sp>
        <p:nvSpPr>
          <p:cNvPr id="4" name="Slide Number Placeholder 3"/>
          <p:cNvSpPr>
            <a:spLocks noGrp="1"/>
          </p:cNvSpPr>
          <p:nvPr>
            <p:ph type="sldNum" sz="quarter" idx="5"/>
          </p:nvPr>
        </p:nvSpPr>
        <p:spPr/>
        <p:txBody>
          <a:bodyPr/>
          <a:lstStyle/>
          <a:p>
            <a:fld id="{272EDB04-60A0-4618-98CF-0476EDF78A0D}" type="slidenum">
              <a:rPr lang="en-US" smtClean="0"/>
              <a:t>32</a:t>
            </a:fld>
            <a:endParaRPr lang="en-US"/>
          </a:p>
        </p:txBody>
      </p:sp>
    </p:spTree>
    <p:extLst>
      <p:ext uri="{BB962C8B-B14F-4D97-AF65-F5344CB8AC3E}">
        <p14:creationId xmlns:p14="http://schemas.microsoft.com/office/powerpoint/2010/main" val="3280929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wed like to touch on some of the challenges we faced when building our solution</a:t>
            </a:r>
          </a:p>
          <a:p>
            <a:endParaRPr lang="en-US"/>
          </a:p>
          <a:p>
            <a:r>
              <a:rPr lang="en-US"/>
              <a:t>In the program we learned several different aspects of machine learning such as computer vision and natural language processing. However, we did not take a speech/audio recognition . Class or touch on it frequently in other classes. The audio and speech learning required for this project was done entirely through our sponsors at Maxim Integrated and through our own private research.</a:t>
            </a:r>
          </a:p>
          <a:p>
            <a:endParaRPr lang="en-US"/>
          </a:p>
          <a:p>
            <a:r>
              <a:rPr lang="en-US"/>
              <a:t>Additionally with such large audio datasets our local machines did not cut it. We had to research acquire and pay for multiple different cloud computing platforms whether that be from the Midway at </a:t>
            </a:r>
            <a:r>
              <a:rPr lang="en-US" err="1"/>
              <a:t>uchicago’s</a:t>
            </a:r>
            <a:r>
              <a:rPr lang="en-US"/>
              <a:t> RCC, google collab pro subscriptions to Azure virtual machines and machine learning studios. By the end we were all able to have multiple experiments running at once due to the amount of resources we acquired. </a:t>
            </a:r>
          </a:p>
          <a:p>
            <a:endParaRPr lang="en-US"/>
          </a:p>
          <a:p>
            <a:r>
              <a:rPr lang="en-US"/>
              <a:t>Along with such large datasets came the usual 10-20 hour training cycles needed to complete an experiment of the first part of our solution to then be fed into the second with its own multi hour training. Ultimately, Training time management and the documentation of experiments and models were vital hills to overcome for our success. </a:t>
            </a:r>
          </a:p>
        </p:txBody>
      </p:sp>
      <p:sp>
        <p:nvSpPr>
          <p:cNvPr id="4" name="Slide Number Placeholder 3"/>
          <p:cNvSpPr>
            <a:spLocks noGrp="1"/>
          </p:cNvSpPr>
          <p:nvPr>
            <p:ph type="sldNum" sz="quarter" idx="5"/>
          </p:nvPr>
        </p:nvSpPr>
        <p:spPr/>
        <p:txBody>
          <a:bodyPr/>
          <a:lstStyle/>
          <a:p>
            <a:fld id="{272EDB04-60A0-4618-98CF-0476EDF78A0D}" type="slidenum">
              <a:rPr lang="en-US" smtClean="0"/>
              <a:t>33</a:t>
            </a:fld>
            <a:endParaRPr lang="en-US"/>
          </a:p>
        </p:txBody>
      </p:sp>
    </p:spTree>
    <p:extLst>
      <p:ext uri="{BB962C8B-B14F-4D97-AF65-F5344CB8AC3E}">
        <p14:creationId xmlns:p14="http://schemas.microsoft.com/office/powerpoint/2010/main" val="2261238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wed like to touch on some of the challenges we faced when building our solution</a:t>
            </a:r>
          </a:p>
          <a:p>
            <a:endParaRPr lang="en-US"/>
          </a:p>
          <a:p>
            <a:r>
              <a:rPr lang="en-US"/>
              <a:t>In the program we learned several different aspects of machine learning such as computer vision and natural language processing. However, we did not take a speech/audio recognition . Class or touch on it frequently in other classes. The audio and speech learning required for this project was done entirely through our sponsors at Maxim Integrated and through our own private research.</a:t>
            </a:r>
          </a:p>
          <a:p>
            <a:endParaRPr lang="en-US"/>
          </a:p>
          <a:p>
            <a:r>
              <a:rPr lang="en-US"/>
              <a:t>Additionally with such large audio datasets our local machines did not cut it. We had to research acquire and pay for multiple different cloud computing platforms whether that be from the Midway at </a:t>
            </a:r>
            <a:r>
              <a:rPr lang="en-US" err="1"/>
              <a:t>uchicago’s</a:t>
            </a:r>
            <a:r>
              <a:rPr lang="en-US"/>
              <a:t> RCC, google collab pro subscriptions to Azure virtual machines and machine learning studios. By the end we were all able to have multiple experiments running at once due to the amount of resources we acquired. </a:t>
            </a:r>
          </a:p>
          <a:p>
            <a:endParaRPr lang="en-US"/>
          </a:p>
          <a:p>
            <a:r>
              <a:rPr lang="en-US"/>
              <a:t>Along with such large datasets came the usual 10-20 hour training cycles needed to complete an experiment of the first part of our solution to then be fed into the second with its own multi hour training. Ultimately, Training time management and the documentation of experiments and models were vital hills to overcome for our success. </a:t>
            </a:r>
          </a:p>
        </p:txBody>
      </p:sp>
      <p:sp>
        <p:nvSpPr>
          <p:cNvPr id="4" name="Slide Number Placeholder 3"/>
          <p:cNvSpPr>
            <a:spLocks noGrp="1"/>
          </p:cNvSpPr>
          <p:nvPr>
            <p:ph type="sldNum" sz="quarter" idx="5"/>
          </p:nvPr>
        </p:nvSpPr>
        <p:spPr/>
        <p:txBody>
          <a:bodyPr/>
          <a:lstStyle/>
          <a:p>
            <a:fld id="{272EDB04-60A0-4618-98CF-0476EDF78A0D}" type="slidenum">
              <a:rPr lang="en-US" smtClean="0"/>
              <a:t>34</a:t>
            </a:fld>
            <a:endParaRPr lang="en-US"/>
          </a:p>
        </p:txBody>
      </p:sp>
    </p:spTree>
    <p:extLst>
      <p:ext uri="{BB962C8B-B14F-4D97-AF65-F5344CB8AC3E}">
        <p14:creationId xmlns:p14="http://schemas.microsoft.com/office/powerpoint/2010/main" val="42512826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take a look at it". And while we're demoing call back to why it's a big problem and that none of this is being sent to the internet for calculation". </a:t>
            </a:r>
          </a:p>
          <a:p>
            <a:endParaRPr lang="en-US"/>
          </a:p>
          <a:p>
            <a:r>
              <a:rPr lang="en-US"/>
              <a:t>We started with these words and this is a model and we had to test it. and this is where everyone starts with this dataset. but if they can't get the basics, you cant get the complex stuff. But the framework is in place to train any set of words</a:t>
            </a:r>
          </a:p>
          <a:p>
            <a:endParaRPr lang="en-US"/>
          </a:p>
          <a:p>
            <a:r>
              <a:rPr lang="en-US"/>
              <a:t>"This is the way everyone starts.. the industry standard is GSC... sure we don't have the whole dictionary yet...but nobody starts with the whole dictionary... So next steps are that we have PROVED this approach can work, next step it to scale. </a:t>
            </a:r>
          </a:p>
          <a:p>
            <a:endParaRPr lang="en-US"/>
          </a:p>
          <a:p>
            <a:r>
              <a:rPr lang="en-US"/>
              <a:t>--emphasize first point. BY DOING THIS WE ARE ABLE TO BRING PRIVACY INTO THIS. So heavy emphasis on first point and just drive it home. </a:t>
            </a:r>
          </a:p>
        </p:txBody>
      </p:sp>
      <p:sp>
        <p:nvSpPr>
          <p:cNvPr id="4" name="Slide Number Placeholder 3"/>
          <p:cNvSpPr>
            <a:spLocks noGrp="1"/>
          </p:cNvSpPr>
          <p:nvPr>
            <p:ph type="sldNum" sz="quarter" idx="5"/>
          </p:nvPr>
        </p:nvSpPr>
        <p:spPr/>
        <p:txBody>
          <a:bodyPr/>
          <a:lstStyle/>
          <a:p>
            <a:fld id="{272EDB04-60A0-4618-98CF-0476EDF78A0D}" type="slidenum">
              <a:rPr lang="en-US" smtClean="0"/>
              <a:t>35</a:t>
            </a:fld>
            <a:endParaRPr lang="en-US"/>
          </a:p>
        </p:txBody>
      </p:sp>
    </p:spTree>
    <p:extLst>
      <p:ext uri="{BB962C8B-B14F-4D97-AF65-F5344CB8AC3E}">
        <p14:creationId xmlns:p14="http://schemas.microsoft.com/office/powerpoint/2010/main" val="646316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take a look at it". And while we're demoing call back to why it's a big problem and that none of this is being sent to the internet for calculation". </a:t>
            </a:r>
          </a:p>
          <a:p>
            <a:endParaRPr lang="en-US"/>
          </a:p>
          <a:p>
            <a:r>
              <a:rPr lang="en-US"/>
              <a:t>We started with these words and this is a model and we had to test it. and this is where everyone starts with this dataset. but if they can't get the basics, you cant get the complex stuff. But the framework is in place to train any set of words</a:t>
            </a:r>
          </a:p>
          <a:p>
            <a:endParaRPr lang="en-US"/>
          </a:p>
          <a:p>
            <a:r>
              <a:rPr lang="en-US"/>
              <a:t>"This is the way everyone starts.. the industry standard is GSC... sure we don't have the whole dictionary yet...but nobody starts with the whole dictionary... So next steps are that we have PROVED this approach can work, next step it to scale. </a:t>
            </a:r>
          </a:p>
          <a:p>
            <a:endParaRPr lang="en-US"/>
          </a:p>
          <a:p>
            <a:r>
              <a:rPr lang="en-US"/>
              <a:t>--emphasize first point. BY DOING THIS WE ARE ABLE TO BRING PRIVACY INTO THIS. So heavy emphasis on first point and just drive it home. </a:t>
            </a:r>
          </a:p>
        </p:txBody>
      </p:sp>
      <p:sp>
        <p:nvSpPr>
          <p:cNvPr id="4" name="Slide Number Placeholder 3"/>
          <p:cNvSpPr>
            <a:spLocks noGrp="1"/>
          </p:cNvSpPr>
          <p:nvPr>
            <p:ph type="sldNum" sz="quarter" idx="5"/>
          </p:nvPr>
        </p:nvSpPr>
        <p:spPr/>
        <p:txBody>
          <a:bodyPr/>
          <a:lstStyle/>
          <a:p>
            <a:fld id="{272EDB04-60A0-4618-98CF-0476EDF78A0D}" type="slidenum">
              <a:rPr lang="en-US" smtClean="0"/>
              <a:t>36</a:t>
            </a:fld>
            <a:endParaRPr lang="en-US"/>
          </a:p>
        </p:txBody>
      </p:sp>
    </p:spTree>
    <p:extLst>
      <p:ext uri="{BB962C8B-B14F-4D97-AF65-F5344CB8AC3E}">
        <p14:creationId xmlns:p14="http://schemas.microsoft.com/office/powerpoint/2010/main" val="3005366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take a look at it". And while we're demoing call back to why it's a big problem and that none of this is being sent to the internet for calculation". </a:t>
            </a:r>
          </a:p>
          <a:p>
            <a:endParaRPr lang="en-US"/>
          </a:p>
          <a:p>
            <a:r>
              <a:rPr lang="en-US"/>
              <a:t>We started with these words and this is a model and we had to test it. and this is where everyone starts with this dataset. but if they can't get the basics, you cant get the complex stuff. But the framework is in place to train any set of words</a:t>
            </a:r>
          </a:p>
          <a:p>
            <a:endParaRPr lang="en-US"/>
          </a:p>
          <a:p>
            <a:r>
              <a:rPr lang="en-US"/>
              <a:t>"This is the way everyone starts.. the industry standard is GSC... sure we don't have the whole dictionary yet...but nobody starts with the whole dictionary... So next steps are that we have PROVED this approach can work, next step it to scale. </a:t>
            </a:r>
          </a:p>
          <a:p>
            <a:endParaRPr lang="en-US"/>
          </a:p>
          <a:p>
            <a:r>
              <a:rPr lang="en-US"/>
              <a:t>--emphasize first point. BY DOING THIS WE ARE ABLE TO BRING PRIVACY INTO THIS. So heavy emphasis on first point and just drive it home. </a:t>
            </a:r>
          </a:p>
        </p:txBody>
      </p:sp>
      <p:sp>
        <p:nvSpPr>
          <p:cNvPr id="4" name="Slide Number Placeholder 3"/>
          <p:cNvSpPr>
            <a:spLocks noGrp="1"/>
          </p:cNvSpPr>
          <p:nvPr>
            <p:ph type="sldNum" sz="quarter" idx="5"/>
          </p:nvPr>
        </p:nvSpPr>
        <p:spPr/>
        <p:txBody>
          <a:bodyPr/>
          <a:lstStyle/>
          <a:p>
            <a:fld id="{272EDB04-60A0-4618-98CF-0476EDF78A0D}" type="slidenum">
              <a:rPr lang="en-US" smtClean="0"/>
              <a:t>37</a:t>
            </a:fld>
            <a:endParaRPr lang="en-US"/>
          </a:p>
        </p:txBody>
      </p:sp>
    </p:spTree>
    <p:extLst>
      <p:ext uri="{BB962C8B-B14F-4D97-AF65-F5344CB8AC3E}">
        <p14:creationId xmlns:p14="http://schemas.microsoft.com/office/powerpoint/2010/main" val="5700200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Play up energy savings / privacy component more to drive home. How much does It have to do between hardware and software component.</a:t>
            </a:r>
          </a:p>
          <a:p>
            <a:r>
              <a:rPr lang="en-US"/>
              <a:t>Appendix slide on MFCCS.  </a:t>
            </a:r>
          </a:p>
          <a:p>
            <a:pPr marL="171450" indent="-171450">
              <a:buFontTx/>
              <a:buChar char="-"/>
            </a:pPr>
            <a:r>
              <a:rPr lang="en-US"/>
              <a:t>WHY does it have to be MFCCs </a:t>
            </a:r>
          </a:p>
          <a:p>
            <a:pPr marL="171450" indent="-171450">
              <a:buFontTx/>
              <a:buChar char="-"/>
            </a:pPr>
            <a:r>
              <a:rPr lang="en-US"/>
              <a:t>-explain MFCCA log transformation </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272EDB04-60A0-4618-98CF-0476EDF78A0D}" type="slidenum">
              <a:rPr lang="en-US" smtClean="0"/>
              <a:t>40</a:t>
            </a:fld>
            <a:endParaRPr lang="en-US"/>
          </a:p>
        </p:txBody>
      </p:sp>
    </p:spTree>
    <p:extLst>
      <p:ext uri="{BB962C8B-B14F-4D97-AF65-F5344CB8AC3E}">
        <p14:creationId xmlns:p14="http://schemas.microsoft.com/office/powerpoint/2010/main" val="1912612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2 major parts for speech recognition. The first part, in which a series of computationally heavy transformations take place, is what our solution replaces. The 2</a:t>
            </a:r>
            <a:r>
              <a:rPr lang="en-US" baseline="30000"/>
              <a:t>nd</a:t>
            </a:r>
            <a:r>
              <a:rPr lang="en-US"/>
              <a:t> part of the process remains the same.  This is a simple overview of how the industry standard process takes raw audio and converts it into an audio feature. </a:t>
            </a:r>
          </a:p>
        </p:txBody>
      </p:sp>
      <p:sp>
        <p:nvSpPr>
          <p:cNvPr id="4" name="Slide Number Placeholder 3"/>
          <p:cNvSpPr>
            <a:spLocks noGrp="1"/>
          </p:cNvSpPr>
          <p:nvPr>
            <p:ph type="sldNum" sz="quarter" idx="5"/>
          </p:nvPr>
        </p:nvSpPr>
        <p:spPr/>
        <p:txBody>
          <a:bodyPr/>
          <a:lstStyle/>
          <a:p>
            <a:fld id="{272EDB04-60A0-4618-98CF-0476EDF78A0D}" type="slidenum">
              <a:rPr lang="en-US" smtClean="0"/>
              <a:t>44</a:t>
            </a:fld>
            <a:endParaRPr lang="en-US"/>
          </a:p>
        </p:txBody>
      </p:sp>
    </p:spTree>
    <p:extLst>
      <p:ext uri="{BB962C8B-B14F-4D97-AF65-F5344CB8AC3E}">
        <p14:creationId xmlns:p14="http://schemas.microsoft.com/office/powerpoint/2010/main" val="4143559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2 major parts for speech recognition. The first part, in which a series of computationally heavy transformations take place, is what our solution replaces. The 2</a:t>
            </a:r>
            <a:r>
              <a:rPr lang="en-US" baseline="30000"/>
              <a:t>nd</a:t>
            </a:r>
            <a:r>
              <a:rPr lang="en-US"/>
              <a:t> part of the process remains the same.  This is a simple overview of how the industry standard process takes raw audio and converts it into an audio feature. </a:t>
            </a:r>
          </a:p>
        </p:txBody>
      </p:sp>
      <p:sp>
        <p:nvSpPr>
          <p:cNvPr id="4" name="Slide Number Placeholder 3"/>
          <p:cNvSpPr>
            <a:spLocks noGrp="1"/>
          </p:cNvSpPr>
          <p:nvPr>
            <p:ph type="sldNum" sz="quarter" idx="5"/>
          </p:nvPr>
        </p:nvSpPr>
        <p:spPr/>
        <p:txBody>
          <a:bodyPr/>
          <a:lstStyle/>
          <a:p>
            <a:fld id="{272EDB04-60A0-4618-98CF-0476EDF78A0D}" type="slidenum">
              <a:rPr lang="en-US" smtClean="0"/>
              <a:t>45</a:t>
            </a:fld>
            <a:endParaRPr lang="en-US"/>
          </a:p>
        </p:txBody>
      </p:sp>
    </p:spTree>
    <p:extLst>
      <p:ext uri="{BB962C8B-B14F-4D97-AF65-F5344CB8AC3E}">
        <p14:creationId xmlns:p14="http://schemas.microsoft.com/office/powerpoint/2010/main" val="18299005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2 major parts for speech recognition. The first part, in which a series of computationally heavy transformations take place, is what our solution replaces. The 2</a:t>
            </a:r>
            <a:r>
              <a:rPr lang="en-US" baseline="30000"/>
              <a:t>nd</a:t>
            </a:r>
            <a:r>
              <a:rPr lang="en-US"/>
              <a:t> part of the process remains the same.  This is a simple overview of how the industry standard process takes raw audio and converts it into an audio feature. </a:t>
            </a:r>
          </a:p>
        </p:txBody>
      </p:sp>
      <p:sp>
        <p:nvSpPr>
          <p:cNvPr id="4" name="Slide Number Placeholder 3"/>
          <p:cNvSpPr>
            <a:spLocks noGrp="1"/>
          </p:cNvSpPr>
          <p:nvPr>
            <p:ph type="sldNum" sz="quarter" idx="5"/>
          </p:nvPr>
        </p:nvSpPr>
        <p:spPr/>
        <p:txBody>
          <a:bodyPr/>
          <a:lstStyle/>
          <a:p>
            <a:fld id="{272EDB04-60A0-4618-98CF-0476EDF78A0D}" type="slidenum">
              <a:rPr lang="en-US" smtClean="0"/>
              <a:t>46</a:t>
            </a:fld>
            <a:endParaRPr lang="en-US"/>
          </a:p>
        </p:txBody>
      </p:sp>
    </p:spTree>
    <p:extLst>
      <p:ext uri="{BB962C8B-B14F-4D97-AF65-F5344CB8AC3E}">
        <p14:creationId xmlns:p14="http://schemas.microsoft.com/office/powerpoint/2010/main" val="2150763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panose="020F0502020204030204"/>
              </a:rPr>
              <a:t>This is where the Max78000 comes into the picture. Maxim integrated is looking to cut the internet aspect out of the </a:t>
            </a:r>
            <a:r>
              <a:rPr lang="en-US" dirty="0" err="1">
                <a:cs typeface="Calibri" panose="020F0502020204030204"/>
              </a:rPr>
              <a:t>equationand</a:t>
            </a:r>
            <a:r>
              <a:rPr lang="en-US" dirty="0">
                <a:cs typeface="Calibri" panose="020F0502020204030204"/>
              </a:rPr>
              <a:t> perform the key word spotting securely and entirely locally onto the chip. This is where we were called into to build the most efficient solution possible for this speech recognition process. </a:t>
            </a:r>
          </a:p>
          <a:p>
            <a:endParaRPr lang="en-US" dirty="0">
              <a:cs typeface="Calibri" panose="020F0502020204030204"/>
            </a:endParaRPr>
          </a:p>
          <a:p>
            <a:r>
              <a:rPr lang="en-US" dirty="0">
                <a:cs typeface="Calibri" panose="020F0502020204030204"/>
              </a:rPr>
              <a:t>Our energy efficient chip could be used on literally any edge device. And the big benefits of having a speech </a:t>
            </a:r>
            <a:r>
              <a:rPr lang="en-US" dirty="0" err="1">
                <a:cs typeface="Calibri" panose="020F0502020204030204"/>
              </a:rPr>
              <a:t>regonition</a:t>
            </a:r>
            <a:r>
              <a:rPr lang="en-US" dirty="0">
                <a:cs typeface="Calibri" panose="020F0502020204030204"/>
              </a:rPr>
              <a:t> system on this chip is that</a:t>
            </a:r>
          </a:p>
          <a:p>
            <a:r>
              <a:rPr lang="en-US" dirty="0">
                <a:cs typeface="Calibri" panose="020F0502020204030204"/>
              </a:rPr>
              <a:t>1. Energy consumption is greatly improved (you can keep key word spotter always on), so this keyword spotter can be on for way </a:t>
            </a:r>
            <a:r>
              <a:rPr lang="en-US" dirty="0" err="1">
                <a:cs typeface="Calibri" panose="020F0502020204030204"/>
              </a:rPr>
              <a:t>way</a:t>
            </a:r>
            <a:r>
              <a:rPr lang="en-US" dirty="0">
                <a:cs typeface="Calibri" panose="020F0502020204030204"/>
              </a:rPr>
              <a:t> longer. Good for hearing aids or devices</a:t>
            </a:r>
          </a:p>
          <a:p>
            <a:r>
              <a:rPr lang="en-US" dirty="0">
                <a:cs typeface="Calibri" panose="020F0502020204030204"/>
              </a:rPr>
              <a:t>2. Maximum Privacy (not internet or cloud involved)</a:t>
            </a:r>
          </a:p>
          <a:p>
            <a:r>
              <a:rPr lang="en-US" dirty="0">
                <a:cs typeface="Calibri" panose="020F0502020204030204"/>
              </a:rPr>
              <a:t>3. No Latency issues  (see above)</a:t>
            </a:r>
          </a:p>
          <a:p>
            <a:r>
              <a:rPr lang="en-US" dirty="0">
                <a:cs typeface="Calibri" panose="020F0502020204030204"/>
              </a:rPr>
              <a:t>4. Much more Cost effective.  (see below)]</a:t>
            </a:r>
          </a:p>
          <a:p>
            <a:endParaRPr lang="en-US" dirty="0">
              <a:cs typeface="Calibri" panose="020F0502020204030204"/>
            </a:endParaRP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272EDB04-60A0-4618-98CF-0476EDF78A0D}" type="slidenum">
              <a:rPr lang="en-US" smtClean="0"/>
              <a:t>6</a:t>
            </a:fld>
            <a:endParaRPr lang="en-US"/>
          </a:p>
        </p:txBody>
      </p:sp>
    </p:spTree>
    <p:extLst>
      <p:ext uri="{BB962C8B-B14F-4D97-AF65-F5344CB8AC3E}">
        <p14:creationId xmlns:p14="http://schemas.microsoft.com/office/powerpoint/2010/main" val="14268330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2 major parts for speech recognition. The first part, in which a series of computationally heavy transformations take place, is what our solution replaces. The 2</a:t>
            </a:r>
            <a:r>
              <a:rPr lang="en-US" baseline="30000"/>
              <a:t>nd</a:t>
            </a:r>
            <a:r>
              <a:rPr lang="en-US"/>
              <a:t> part of the process remains the same.  This is a simple overview of how the industry standard process takes raw audio and converts it into an audio feature. </a:t>
            </a:r>
          </a:p>
        </p:txBody>
      </p:sp>
      <p:sp>
        <p:nvSpPr>
          <p:cNvPr id="4" name="Slide Number Placeholder 3"/>
          <p:cNvSpPr>
            <a:spLocks noGrp="1"/>
          </p:cNvSpPr>
          <p:nvPr>
            <p:ph type="sldNum" sz="quarter" idx="5"/>
          </p:nvPr>
        </p:nvSpPr>
        <p:spPr/>
        <p:txBody>
          <a:bodyPr/>
          <a:lstStyle/>
          <a:p>
            <a:fld id="{272EDB04-60A0-4618-98CF-0476EDF78A0D}" type="slidenum">
              <a:rPr lang="en-US" smtClean="0"/>
              <a:t>47</a:t>
            </a:fld>
            <a:endParaRPr lang="en-US"/>
          </a:p>
        </p:txBody>
      </p:sp>
    </p:spTree>
    <p:extLst>
      <p:ext uri="{BB962C8B-B14F-4D97-AF65-F5344CB8AC3E}">
        <p14:creationId xmlns:p14="http://schemas.microsoft.com/office/powerpoint/2010/main" val="36852899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2 major parts for speech recognition. The first part, in which a series of computationally heavy transformations take place, is what our solution replaces. The 2</a:t>
            </a:r>
            <a:r>
              <a:rPr lang="en-US" baseline="30000"/>
              <a:t>nd</a:t>
            </a:r>
            <a:r>
              <a:rPr lang="en-US"/>
              <a:t> part of the process remains the same.  This is a simple overview of how the industry standard process takes raw audio and converts it into an audio feature. </a:t>
            </a:r>
          </a:p>
        </p:txBody>
      </p:sp>
      <p:sp>
        <p:nvSpPr>
          <p:cNvPr id="4" name="Slide Number Placeholder 3"/>
          <p:cNvSpPr>
            <a:spLocks noGrp="1"/>
          </p:cNvSpPr>
          <p:nvPr>
            <p:ph type="sldNum" sz="quarter" idx="5"/>
          </p:nvPr>
        </p:nvSpPr>
        <p:spPr/>
        <p:txBody>
          <a:bodyPr/>
          <a:lstStyle/>
          <a:p>
            <a:fld id="{272EDB04-60A0-4618-98CF-0476EDF78A0D}" type="slidenum">
              <a:rPr lang="en-US" smtClean="0"/>
              <a:t>48</a:t>
            </a:fld>
            <a:endParaRPr lang="en-US"/>
          </a:p>
        </p:txBody>
      </p:sp>
    </p:spTree>
    <p:extLst>
      <p:ext uri="{BB962C8B-B14F-4D97-AF65-F5344CB8AC3E}">
        <p14:creationId xmlns:p14="http://schemas.microsoft.com/office/powerpoint/2010/main" val="15106326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here, so instead of outright calculating the </a:t>
            </a:r>
            <a:r>
              <a:rPr lang="en-US" err="1"/>
              <a:t>mfcc</a:t>
            </a:r>
            <a:r>
              <a:rPr lang="en-US"/>
              <a:t> for each word which is very slow, we trained a Fully connected neural network to estimate them – which is significantly more significant while also preserving accuracy. </a:t>
            </a:r>
          </a:p>
          <a:p>
            <a:endParaRPr lang="en-US"/>
          </a:p>
          <a:p>
            <a:r>
              <a:rPr lang="en-US"/>
              <a:t>Then once we have these MFCCs we move on to the </a:t>
            </a:r>
            <a:r>
              <a:rPr lang="en-US" err="1"/>
              <a:t>the</a:t>
            </a:r>
            <a:r>
              <a:rPr lang="en-US"/>
              <a:t> word classification, but that is a much simpler problem and one that has been solved. </a:t>
            </a:r>
          </a:p>
          <a:p>
            <a:endParaRPr lang="en-US"/>
          </a:p>
          <a:p>
            <a:r>
              <a:rPr lang="en-US"/>
              <a:t>-- sort them low to high and make them Bars instead of numbers. Visualize this. </a:t>
            </a:r>
          </a:p>
          <a:p>
            <a:endParaRPr lang="en-US"/>
          </a:p>
          <a:p>
            <a:r>
              <a:rPr lang="en-US"/>
              <a:t>--this is how well part 1 works.</a:t>
            </a:r>
          </a:p>
        </p:txBody>
      </p:sp>
      <p:sp>
        <p:nvSpPr>
          <p:cNvPr id="4" name="Slide Number Placeholder 3"/>
          <p:cNvSpPr>
            <a:spLocks noGrp="1"/>
          </p:cNvSpPr>
          <p:nvPr>
            <p:ph type="sldNum" sz="quarter" idx="5"/>
          </p:nvPr>
        </p:nvSpPr>
        <p:spPr/>
        <p:txBody>
          <a:bodyPr/>
          <a:lstStyle/>
          <a:p>
            <a:fld id="{272EDB04-60A0-4618-98CF-0476EDF78A0D}" type="slidenum">
              <a:rPr lang="en-US" smtClean="0"/>
              <a:t>49</a:t>
            </a:fld>
            <a:endParaRPr lang="en-US"/>
          </a:p>
        </p:txBody>
      </p:sp>
    </p:spTree>
    <p:extLst>
      <p:ext uri="{BB962C8B-B14F-4D97-AF65-F5344CB8AC3E}">
        <p14:creationId xmlns:p14="http://schemas.microsoft.com/office/powerpoint/2010/main" val="19489965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here, so instead of outright calculating the </a:t>
            </a:r>
            <a:r>
              <a:rPr lang="en-US" err="1"/>
              <a:t>mfcc</a:t>
            </a:r>
            <a:r>
              <a:rPr lang="en-US"/>
              <a:t> for each word which is very slow, we trained a Fully connected neural network to estimate them – which is significantly more significant while also preserving accuracy. </a:t>
            </a:r>
          </a:p>
          <a:p>
            <a:endParaRPr lang="en-US"/>
          </a:p>
          <a:p>
            <a:r>
              <a:rPr lang="en-US"/>
              <a:t>Then once we have these MFCCs we move on to the </a:t>
            </a:r>
            <a:r>
              <a:rPr lang="en-US" err="1"/>
              <a:t>the</a:t>
            </a:r>
            <a:r>
              <a:rPr lang="en-US"/>
              <a:t> word classification, but that is a much simpler problem and one that has been solved. </a:t>
            </a:r>
          </a:p>
          <a:p>
            <a:endParaRPr lang="en-US"/>
          </a:p>
          <a:p>
            <a:r>
              <a:rPr lang="en-US"/>
              <a:t>-- sort them low to high and make them Bars instead of numbers. Visualize this. </a:t>
            </a:r>
          </a:p>
          <a:p>
            <a:endParaRPr lang="en-US"/>
          </a:p>
          <a:p>
            <a:r>
              <a:rPr lang="en-US"/>
              <a:t>--this is how well part 1 works.</a:t>
            </a:r>
          </a:p>
        </p:txBody>
      </p:sp>
      <p:sp>
        <p:nvSpPr>
          <p:cNvPr id="4" name="Slide Number Placeholder 3"/>
          <p:cNvSpPr>
            <a:spLocks noGrp="1"/>
          </p:cNvSpPr>
          <p:nvPr>
            <p:ph type="sldNum" sz="quarter" idx="5"/>
          </p:nvPr>
        </p:nvSpPr>
        <p:spPr/>
        <p:txBody>
          <a:bodyPr/>
          <a:lstStyle/>
          <a:p>
            <a:fld id="{272EDB04-60A0-4618-98CF-0476EDF78A0D}" type="slidenum">
              <a:rPr lang="en-US" smtClean="0"/>
              <a:t>50</a:t>
            </a:fld>
            <a:endParaRPr lang="en-US"/>
          </a:p>
        </p:txBody>
      </p:sp>
    </p:spTree>
    <p:extLst>
      <p:ext uri="{BB962C8B-B14F-4D97-AF65-F5344CB8AC3E}">
        <p14:creationId xmlns:p14="http://schemas.microsoft.com/office/powerpoint/2010/main" val="29837422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 we were able to find a solution for this. Using this framework, which we will dive into later,. we achieved 92% accuracy on a set of 20 words and a 15 word rejection class.  </a:t>
            </a:r>
          </a:p>
          <a:p>
            <a:endParaRPr lang="en-US"/>
          </a:p>
        </p:txBody>
      </p:sp>
      <p:sp>
        <p:nvSpPr>
          <p:cNvPr id="4" name="Slide Number Placeholder 3"/>
          <p:cNvSpPr>
            <a:spLocks noGrp="1"/>
          </p:cNvSpPr>
          <p:nvPr>
            <p:ph type="sldNum" sz="quarter" idx="5"/>
          </p:nvPr>
        </p:nvSpPr>
        <p:spPr/>
        <p:txBody>
          <a:bodyPr/>
          <a:lstStyle/>
          <a:p>
            <a:fld id="{272EDB04-60A0-4618-98CF-0476EDF78A0D}" type="slidenum">
              <a:rPr lang="en-US" smtClean="0"/>
              <a:t>51</a:t>
            </a:fld>
            <a:endParaRPr lang="en-US"/>
          </a:p>
        </p:txBody>
      </p:sp>
    </p:spTree>
    <p:extLst>
      <p:ext uri="{BB962C8B-B14F-4D97-AF65-F5344CB8AC3E}">
        <p14:creationId xmlns:p14="http://schemas.microsoft.com/office/powerpoint/2010/main" val="17925187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we were able to find a solution for this. Using this framework, which we will dive into later,. we achieved 92% accuracy on a set of 20 words and a 15 word rejection class.  </a:t>
            </a:r>
          </a:p>
          <a:p>
            <a:endParaRPr lang="en-US"/>
          </a:p>
          <a:p>
            <a:r>
              <a:rPr lang="en-US"/>
              <a:t>**this is problem we solved, but the solution requires another piece… insert this between 9 and 10</a:t>
            </a:r>
          </a:p>
          <a:p>
            <a:endParaRPr lang="en-US"/>
          </a:p>
          <a:p>
            <a:r>
              <a:rPr lang="en-US"/>
              <a:t>***consider removing rejection class. If you include it then you must explain it.</a:t>
            </a:r>
          </a:p>
        </p:txBody>
      </p:sp>
      <p:sp>
        <p:nvSpPr>
          <p:cNvPr id="4" name="Slide Number Placeholder 3"/>
          <p:cNvSpPr>
            <a:spLocks noGrp="1"/>
          </p:cNvSpPr>
          <p:nvPr>
            <p:ph type="sldNum" sz="quarter" idx="5"/>
          </p:nvPr>
        </p:nvSpPr>
        <p:spPr/>
        <p:txBody>
          <a:bodyPr/>
          <a:lstStyle/>
          <a:p>
            <a:fld id="{272EDB04-60A0-4618-98CF-0476EDF78A0D}" type="slidenum">
              <a:rPr lang="en-US" smtClean="0"/>
              <a:t>52</a:t>
            </a:fld>
            <a:endParaRPr lang="en-US"/>
          </a:p>
        </p:txBody>
      </p:sp>
    </p:spTree>
    <p:extLst>
      <p:ext uri="{BB962C8B-B14F-4D97-AF65-F5344CB8AC3E}">
        <p14:creationId xmlns:p14="http://schemas.microsoft.com/office/powerpoint/2010/main" val="2959496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You might be thinking, Alexa, </a:t>
            </a:r>
            <a:r>
              <a:rPr lang="en-US" err="1">
                <a:cs typeface="Calibri" panose="020F0502020204030204"/>
              </a:rPr>
              <a:t>siri</a:t>
            </a:r>
            <a:r>
              <a:rPr lang="en-US">
                <a:cs typeface="Calibri" panose="020F0502020204030204"/>
              </a:rPr>
              <a:t>, </a:t>
            </a:r>
            <a:r>
              <a:rPr lang="en-US" err="1">
                <a:cs typeface="Calibri" panose="020F0502020204030204"/>
              </a:rPr>
              <a:t>cortana</a:t>
            </a:r>
            <a:r>
              <a:rPr lang="en-US">
                <a:cs typeface="Calibri" panose="020F0502020204030204"/>
              </a:rPr>
              <a:t>, or any smart speaker already does that. You can ask it anything imaginable and it has a response. And you’re right, it does. </a:t>
            </a:r>
          </a:p>
          <a:p>
            <a:r>
              <a:rPr lang="en-US">
                <a:cs typeface="Calibri" panose="020F0502020204030204"/>
              </a:rPr>
              <a:t>But the way that these smart devices work is: *display diagram above* they upload your voice audio to cloud servers and perform the </a:t>
            </a:r>
            <a:r>
              <a:rPr lang="en-US" err="1">
                <a:cs typeface="Calibri" panose="020F0502020204030204"/>
              </a:rPr>
              <a:t>NLP.They</a:t>
            </a:r>
            <a:r>
              <a:rPr lang="en-US">
                <a:cs typeface="Calibri" panose="020F0502020204030204"/>
              </a:rPr>
              <a:t> are always listening.  The benefit of this is that it’s very powerful, but the cons are that, </a:t>
            </a:r>
            <a:r>
              <a:rPr lang="en-US" err="1">
                <a:cs typeface="Calibri" panose="020F0502020204030204"/>
              </a:rPr>
              <a:t>whaterver</a:t>
            </a:r>
            <a:r>
              <a:rPr lang="en-US">
                <a:cs typeface="Calibri" panose="020F0502020204030204"/>
              </a:rPr>
              <a:t> company manufactured that device now has your vocal data and it’s being uploaded to the internet. There are natural privacy concerns with this, and there. And Sending audio to the cloud also means increased latency</a:t>
            </a:r>
          </a:p>
          <a:p>
            <a:endParaRPr lang="en-US">
              <a:cs typeface="Calibri" panose="020F0502020204030204"/>
            </a:endParaRPr>
          </a:p>
          <a:p>
            <a:r>
              <a:rPr lang="en-US">
                <a:cs typeface="Calibri" panose="020F0502020204030204"/>
              </a:rPr>
              <a:t>So for privacy it would be huge for people to have pretrained words on these edge devices. And have an Edge device will not send your voice to other places</a:t>
            </a:r>
          </a:p>
        </p:txBody>
      </p:sp>
      <p:sp>
        <p:nvSpPr>
          <p:cNvPr id="4" name="Slide Number Placeholder 3"/>
          <p:cNvSpPr>
            <a:spLocks noGrp="1"/>
          </p:cNvSpPr>
          <p:nvPr>
            <p:ph type="sldNum" sz="quarter" idx="5"/>
          </p:nvPr>
        </p:nvSpPr>
        <p:spPr/>
        <p:txBody>
          <a:bodyPr/>
          <a:lstStyle/>
          <a:p>
            <a:fld id="{272EDB04-60A0-4618-98CF-0476EDF78A0D}" type="slidenum">
              <a:rPr lang="en-US" smtClean="0"/>
              <a:t>53</a:t>
            </a:fld>
            <a:endParaRPr lang="en-US"/>
          </a:p>
        </p:txBody>
      </p:sp>
    </p:spTree>
    <p:extLst>
      <p:ext uri="{BB962C8B-B14F-4D97-AF65-F5344CB8AC3E}">
        <p14:creationId xmlns:p14="http://schemas.microsoft.com/office/powerpoint/2010/main" val="36434434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2 major parts for speech recognition. The first part, in which a series of computationally heavy transformations take place, is what our solution replaces. The 2</a:t>
            </a:r>
            <a:r>
              <a:rPr lang="en-US" baseline="30000"/>
              <a:t>nd</a:t>
            </a:r>
            <a:r>
              <a:rPr lang="en-US"/>
              <a:t> part of the process remains the same.  This is a simple overview of how the industry standard process takes raw audio and converts it into an audio feature. </a:t>
            </a:r>
          </a:p>
        </p:txBody>
      </p:sp>
      <p:sp>
        <p:nvSpPr>
          <p:cNvPr id="4" name="Slide Number Placeholder 3"/>
          <p:cNvSpPr>
            <a:spLocks noGrp="1"/>
          </p:cNvSpPr>
          <p:nvPr>
            <p:ph type="sldNum" sz="quarter" idx="5"/>
          </p:nvPr>
        </p:nvSpPr>
        <p:spPr/>
        <p:txBody>
          <a:bodyPr/>
          <a:lstStyle/>
          <a:p>
            <a:fld id="{272EDB04-60A0-4618-98CF-0476EDF78A0D}" type="slidenum">
              <a:rPr lang="en-US" smtClean="0"/>
              <a:t>54</a:t>
            </a:fld>
            <a:endParaRPr lang="en-US"/>
          </a:p>
        </p:txBody>
      </p:sp>
    </p:spTree>
    <p:extLst>
      <p:ext uri="{BB962C8B-B14F-4D97-AF65-F5344CB8AC3E}">
        <p14:creationId xmlns:p14="http://schemas.microsoft.com/office/powerpoint/2010/main" val="4189581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WHEN IT'S LOCALIZED ON THIS CHIP, YOU CAN'T USE THE SAME METHODS THAT ARE USED TODAY BECAUSE THEY ARE SO INEFFICIENT.". "So they made this cool chip but now there's a big problem. *don't use this microchip image*. And that's the issue we are going to solve. </a:t>
            </a:r>
          </a:p>
          <a:p>
            <a:r>
              <a:rPr lang="en-US"/>
              <a:t>**what does INEFFICIENT MEAN (“and now I’m </a:t>
            </a:r>
            <a:r>
              <a:rPr lang="en-US" err="1"/>
              <a:t>gonna</a:t>
            </a:r>
            <a:r>
              <a:rPr lang="en-US"/>
              <a:t> explain in more detail”</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Before we go further into this problem. It’s important to understand one of the major steps in speech recognition as well as what MFCCs are</a:t>
            </a:r>
          </a:p>
          <a:p>
            <a:endParaRPr lang="en-US"/>
          </a:p>
          <a:p>
            <a:r>
              <a:rPr lang="en-US"/>
              <a:t>first we will walk you through what happens today with current processes”…</a:t>
            </a:r>
          </a:p>
          <a:p>
            <a:endParaRPr lang="en-US"/>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272EDB04-60A0-4618-98CF-0476EDF78A0D}" type="slidenum">
              <a:rPr lang="en-US" smtClean="0"/>
              <a:t>7</a:t>
            </a:fld>
            <a:endParaRPr lang="en-US"/>
          </a:p>
        </p:txBody>
      </p:sp>
    </p:spTree>
    <p:extLst>
      <p:ext uri="{BB962C8B-B14F-4D97-AF65-F5344CB8AC3E}">
        <p14:creationId xmlns:p14="http://schemas.microsoft.com/office/powerpoint/2010/main" val="3092147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we will walk you through what happens today with current processes”…</a:t>
            </a:r>
          </a:p>
          <a:p>
            <a:endParaRPr lang="en-US"/>
          </a:p>
          <a:p>
            <a:r>
              <a:rPr lang="en-US"/>
              <a:t>Before we go further into this problem. It’s important to understand one of the major steps in speech recognition as well as what MFCCs are.  Currently, the industry standard for step 1, which is labeled with the red box, is to take an audio input, and compute a series of  computationally expensive calculations using </a:t>
            </a:r>
            <a:r>
              <a:rPr lang="en-US" err="1"/>
              <a:t>fourier</a:t>
            </a:r>
            <a:r>
              <a:rPr lang="en-US"/>
              <a:t> transforms and others. This is to produce an MFCC, or </a:t>
            </a:r>
            <a:r>
              <a:rPr lang="en-US" err="1"/>
              <a:t>mel</a:t>
            </a:r>
            <a:r>
              <a:rPr lang="en-US"/>
              <a:t> frequency cepstral coefficient. The reason MFCCs are used is </a:t>
            </a:r>
            <a:r>
              <a:rPr lang="en-US" err="1"/>
              <a:t>becaused</a:t>
            </a:r>
            <a:r>
              <a:rPr lang="en-US"/>
              <a:t> machines can interpret tabular data like an MFCC much better than they can with waveform audio. So these MFCCs which you will see a few times, are  fantastic features for ML algorithms to learn words and phonemes with. however it is BAD for computation efficiencies and can’t fit on the Max78000. And this is the specific portion of the process we are looking to replace so that it fits on the chip.</a:t>
            </a:r>
          </a:p>
          <a:p>
            <a:endParaRPr lang="en-US"/>
          </a:p>
          <a:p>
            <a:r>
              <a:rPr lang="en-US"/>
              <a:t>“say this, this is how it’s done today…</a:t>
            </a:r>
          </a:p>
          <a:p>
            <a:endParaRPr lang="en-US"/>
          </a:p>
          <a:p>
            <a:r>
              <a:rPr lang="en-US"/>
              <a:t>“provide a reminder… we can’t solve the privacy problem by recreating this process that is currently used…. So we need a new one”</a:t>
            </a:r>
          </a:p>
          <a:p>
            <a:endParaRPr lang="en-US"/>
          </a:p>
          <a:p>
            <a:r>
              <a:rPr lang="en-US"/>
              <a:t>**what does computationally expensive mean??** -- elaborate / clarify.</a:t>
            </a:r>
          </a:p>
          <a:p>
            <a:endParaRPr lang="en-US"/>
          </a:p>
          <a:p>
            <a:r>
              <a:rPr lang="en-US"/>
              <a:t>-</a:t>
            </a:r>
          </a:p>
        </p:txBody>
      </p:sp>
      <p:sp>
        <p:nvSpPr>
          <p:cNvPr id="4" name="Slide Number Placeholder 3"/>
          <p:cNvSpPr>
            <a:spLocks noGrp="1"/>
          </p:cNvSpPr>
          <p:nvPr>
            <p:ph type="sldNum" sz="quarter" idx="5"/>
          </p:nvPr>
        </p:nvSpPr>
        <p:spPr/>
        <p:txBody>
          <a:bodyPr/>
          <a:lstStyle/>
          <a:p>
            <a:fld id="{272EDB04-60A0-4618-98CF-0476EDF78A0D}" type="slidenum">
              <a:rPr lang="en-US" smtClean="0"/>
              <a:t>8</a:t>
            </a:fld>
            <a:endParaRPr lang="en-US"/>
          </a:p>
        </p:txBody>
      </p:sp>
    </p:spTree>
    <p:extLst>
      <p:ext uri="{BB962C8B-B14F-4D97-AF65-F5344CB8AC3E}">
        <p14:creationId xmlns:p14="http://schemas.microsoft.com/office/powerpoint/2010/main" val="2627980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walk you through what happens today”…</a:t>
            </a:r>
          </a:p>
          <a:p>
            <a:endParaRPr lang="en-US" dirty="0"/>
          </a:p>
          <a:p>
            <a:r>
              <a:rPr lang="en-US" dirty="0"/>
              <a:t>Before we go further into this problem. It’s important to understand one of the major steps in speech recognition as well as what MFCCs are.  Currently, the industry standard for step 1, which is labeled with the red box, is to take an audio input, and compute a series of  computationally expensive calculations using </a:t>
            </a:r>
            <a:r>
              <a:rPr lang="en-US" dirty="0" err="1"/>
              <a:t>fourier</a:t>
            </a:r>
            <a:r>
              <a:rPr lang="en-US" dirty="0"/>
              <a:t> transforms and others. This is to produce an MFCC, or </a:t>
            </a:r>
            <a:r>
              <a:rPr lang="en-US" dirty="0" err="1"/>
              <a:t>mel</a:t>
            </a:r>
            <a:r>
              <a:rPr lang="en-US" dirty="0"/>
              <a:t> frequency cepstral coefficient. The reason MFCCs are used is </a:t>
            </a:r>
            <a:r>
              <a:rPr lang="en-US" dirty="0" err="1"/>
              <a:t>becaused</a:t>
            </a:r>
            <a:r>
              <a:rPr lang="en-US" dirty="0"/>
              <a:t> machines can interpret tabular data like an MFCC much better than they can with waveform audio. So these MFCCs which you will see a few times, are  fantastic features for ML algorithms to learn words and phonemes with. however it is BAD for computation efficiencies and can’t fit on the Max78000. And this is the specific portion of the process we are looking to replace so that it fits on the chip.</a:t>
            </a:r>
          </a:p>
          <a:p>
            <a:endParaRPr lang="en-US" dirty="0"/>
          </a:p>
          <a:p>
            <a:r>
              <a:rPr lang="en-US" dirty="0"/>
              <a:t>“say this, this is how it’s done today…</a:t>
            </a:r>
          </a:p>
          <a:p>
            <a:endParaRPr lang="en-US" dirty="0"/>
          </a:p>
          <a:p>
            <a:r>
              <a:rPr lang="en-US" dirty="0"/>
              <a:t>“provide a reminder… we can’t solve the privacy problem by recreating this process that is currently used…. So we need a new one”</a:t>
            </a:r>
          </a:p>
          <a:p>
            <a:endParaRPr lang="en-US" dirty="0"/>
          </a:p>
          <a:p>
            <a:r>
              <a:rPr lang="en-US" dirty="0"/>
              <a:t>**what does computationally expensive mean??** -- elaborate / clarify.</a:t>
            </a:r>
          </a:p>
          <a:p>
            <a:endParaRPr lang="en-US" dirty="0"/>
          </a:p>
          <a:p>
            <a:r>
              <a:rPr lang="en-US" dirty="0"/>
              <a:t>-</a:t>
            </a:r>
          </a:p>
        </p:txBody>
      </p:sp>
      <p:sp>
        <p:nvSpPr>
          <p:cNvPr id="4" name="Slide Number Placeholder 3"/>
          <p:cNvSpPr>
            <a:spLocks noGrp="1"/>
          </p:cNvSpPr>
          <p:nvPr>
            <p:ph type="sldNum" sz="quarter" idx="5"/>
          </p:nvPr>
        </p:nvSpPr>
        <p:spPr/>
        <p:txBody>
          <a:bodyPr/>
          <a:lstStyle/>
          <a:p>
            <a:fld id="{272EDB04-60A0-4618-98CF-0476EDF78A0D}" type="slidenum">
              <a:rPr lang="en-US" smtClean="0"/>
              <a:t>9</a:t>
            </a:fld>
            <a:endParaRPr lang="en-US"/>
          </a:p>
        </p:txBody>
      </p:sp>
    </p:spTree>
    <p:extLst>
      <p:ext uri="{BB962C8B-B14F-4D97-AF65-F5344CB8AC3E}">
        <p14:creationId xmlns:p14="http://schemas.microsoft.com/office/powerpoint/2010/main" val="1235169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walk you through what happens today”…</a:t>
            </a:r>
          </a:p>
          <a:p>
            <a:endParaRPr lang="en-US" dirty="0"/>
          </a:p>
          <a:p>
            <a:r>
              <a:rPr lang="en-US" dirty="0"/>
              <a:t>Before we go further into this problem. It’s important to understand one of the major steps in speech recognition as well as what MFCCs are.  Currently, the industry standard for step 1, which is labeled with the red box, is to take an audio input, and compute a series of  computationally expensive calculations using </a:t>
            </a:r>
            <a:r>
              <a:rPr lang="en-US" dirty="0" err="1"/>
              <a:t>fourier</a:t>
            </a:r>
            <a:r>
              <a:rPr lang="en-US" dirty="0"/>
              <a:t> transforms and others. This is to produce an MFCC, or </a:t>
            </a:r>
            <a:r>
              <a:rPr lang="en-US" dirty="0" err="1"/>
              <a:t>mel</a:t>
            </a:r>
            <a:r>
              <a:rPr lang="en-US" dirty="0"/>
              <a:t> frequency cepstral coefficient. The reason MFCCs are used is </a:t>
            </a:r>
            <a:r>
              <a:rPr lang="en-US" dirty="0" err="1"/>
              <a:t>becaused</a:t>
            </a:r>
            <a:r>
              <a:rPr lang="en-US" dirty="0"/>
              <a:t> machines can interpret tabular data like an MFCC much better than they can with waveform audio. So these MFCCs which you will see a few times, are  fantastic features for ML algorithms to learn words and phonemes with. however it is BAD for computation efficiencies and can’t fit on the Max78000. And this is the specific portion of the process we are looking to replace so that it fits on the chip.</a:t>
            </a:r>
          </a:p>
          <a:p>
            <a:endParaRPr lang="en-US" dirty="0"/>
          </a:p>
          <a:p>
            <a:r>
              <a:rPr lang="en-US" dirty="0"/>
              <a:t>“say this, this is how it’s done today…</a:t>
            </a:r>
          </a:p>
          <a:p>
            <a:endParaRPr lang="en-US" dirty="0"/>
          </a:p>
          <a:p>
            <a:r>
              <a:rPr lang="en-US" dirty="0"/>
              <a:t>“provide a reminder… we can’t solve the privacy problem by recreating this process that is currently used…. So we need a new one”</a:t>
            </a:r>
          </a:p>
          <a:p>
            <a:endParaRPr lang="en-US" dirty="0"/>
          </a:p>
          <a:p>
            <a:r>
              <a:rPr lang="en-US" dirty="0"/>
              <a:t>**what does computationally expensive mean??** -- elaborate / clarify.</a:t>
            </a:r>
          </a:p>
          <a:p>
            <a:endParaRPr lang="en-US" dirty="0"/>
          </a:p>
          <a:p>
            <a:r>
              <a:rPr lang="en-US" dirty="0"/>
              <a:t>-</a:t>
            </a:r>
          </a:p>
        </p:txBody>
      </p:sp>
      <p:sp>
        <p:nvSpPr>
          <p:cNvPr id="4" name="Slide Number Placeholder 3"/>
          <p:cNvSpPr>
            <a:spLocks noGrp="1"/>
          </p:cNvSpPr>
          <p:nvPr>
            <p:ph type="sldNum" sz="quarter" idx="5"/>
          </p:nvPr>
        </p:nvSpPr>
        <p:spPr/>
        <p:txBody>
          <a:bodyPr/>
          <a:lstStyle/>
          <a:p>
            <a:fld id="{272EDB04-60A0-4618-98CF-0476EDF78A0D}" type="slidenum">
              <a:rPr lang="en-US" smtClean="0"/>
              <a:t>10</a:t>
            </a:fld>
            <a:endParaRPr lang="en-US"/>
          </a:p>
        </p:txBody>
      </p:sp>
    </p:spTree>
    <p:extLst>
      <p:ext uri="{BB962C8B-B14F-4D97-AF65-F5344CB8AC3E}">
        <p14:creationId xmlns:p14="http://schemas.microsoft.com/office/powerpoint/2010/main" val="2576046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walk you through what happens today”…</a:t>
            </a:r>
          </a:p>
          <a:p>
            <a:endParaRPr lang="en-US" dirty="0"/>
          </a:p>
          <a:p>
            <a:r>
              <a:rPr lang="en-US" dirty="0"/>
              <a:t>Before we go further into this problem. It’s important to understand one of the major steps in speech recognition as well as what MFCCs are.  Currently, the industry standard for step 1, which is labeled with the red box, is to take an audio input, and compute a series of  computationally expensive calculations using </a:t>
            </a:r>
            <a:r>
              <a:rPr lang="en-US" dirty="0" err="1"/>
              <a:t>fourier</a:t>
            </a:r>
            <a:r>
              <a:rPr lang="en-US" dirty="0"/>
              <a:t> transforms and others. This is to produce an MFCC, or </a:t>
            </a:r>
            <a:r>
              <a:rPr lang="en-US" dirty="0" err="1"/>
              <a:t>mel</a:t>
            </a:r>
            <a:r>
              <a:rPr lang="en-US" dirty="0"/>
              <a:t> frequency cepstral coefficient. The reason MFCCs are used is </a:t>
            </a:r>
            <a:r>
              <a:rPr lang="en-US" dirty="0" err="1"/>
              <a:t>becaused</a:t>
            </a:r>
            <a:r>
              <a:rPr lang="en-US" dirty="0"/>
              <a:t> machines can interpret tabular data like an MFCC much better than they can with waveform audio. So these MFCCs which you will see a few times, are  fantastic features for ML algorithms to learn words and phonemes with. however it is BAD for computation efficiencies and can’t fit on the Max78000. And this is the specific portion of the process we are looking to replace so that it fits on the chip.</a:t>
            </a:r>
          </a:p>
          <a:p>
            <a:endParaRPr lang="en-US" dirty="0"/>
          </a:p>
          <a:p>
            <a:r>
              <a:rPr lang="en-US" dirty="0"/>
              <a:t>“say this, this is how it’s done today…</a:t>
            </a:r>
          </a:p>
          <a:p>
            <a:endParaRPr lang="en-US" dirty="0"/>
          </a:p>
          <a:p>
            <a:r>
              <a:rPr lang="en-US" dirty="0"/>
              <a:t>“provide a reminder… we can’t solve the privacy problem by recreating this process that is currently used…. So we need a new one”</a:t>
            </a:r>
          </a:p>
          <a:p>
            <a:endParaRPr lang="en-US" dirty="0"/>
          </a:p>
          <a:p>
            <a:r>
              <a:rPr lang="en-US" dirty="0"/>
              <a:t>**what does computationally expensive mean??** -- elaborate / clarify.</a:t>
            </a:r>
          </a:p>
          <a:p>
            <a:endParaRPr lang="en-US" dirty="0"/>
          </a:p>
          <a:p>
            <a:r>
              <a:rPr lang="en-US" dirty="0"/>
              <a:t>-</a:t>
            </a:r>
          </a:p>
        </p:txBody>
      </p:sp>
      <p:sp>
        <p:nvSpPr>
          <p:cNvPr id="4" name="Slide Number Placeholder 3"/>
          <p:cNvSpPr>
            <a:spLocks noGrp="1"/>
          </p:cNvSpPr>
          <p:nvPr>
            <p:ph type="sldNum" sz="quarter" idx="5"/>
          </p:nvPr>
        </p:nvSpPr>
        <p:spPr/>
        <p:txBody>
          <a:bodyPr/>
          <a:lstStyle/>
          <a:p>
            <a:fld id="{272EDB04-60A0-4618-98CF-0476EDF78A0D}" type="slidenum">
              <a:rPr lang="en-US" smtClean="0"/>
              <a:t>11</a:t>
            </a:fld>
            <a:endParaRPr lang="en-US"/>
          </a:p>
        </p:txBody>
      </p:sp>
    </p:spTree>
    <p:extLst>
      <p:ext uri="{BB962C8B-B14F-4D97-AF65-F5344CB8AC3E}">
        <p14:creationId xmlns:p14="http://schemas.microsoft.com/office/powerpoint/2010/main" val="2267604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300" b="0" i="0">
                <a:solidFill>
                  <a:srgbClr val="7E7E7E"/>
                </a:solidFill>
                <a:latin typeface="Times New Roman"/>
                <a:cs typeface="Times New Roman"/>
              </a:defRPr>
            </a:lvl1pPr>
          </a:lstStyle>
          <a:p>
            <a:pPr marL="12700">
              <a:lnSpc>
                <a:spcPts val="1475"/>
              </a:lnSpc>
            </a:pPr>
            <a:r>
              <a:rPr spc="-30"/>
              <a:t>Predicting</a:t>
            </a:r>
            <a:r>
              <a:rPr spc="20"/>
              <a:t> </a:t>
            </a:r>
            <a:r>
              <a:rPr spc="-25"/>
              <a:t>Hospital</a:t>
            </a:r>
            <a:r>
              <a:rPr spc="35"/>
              <a:t> </a:t>
            </a:r>
            <a:r>
              <a:rPr spc="-35"/>
              <a:t>Admission</a:t>
            </a:r>
            <a:r>
              <a:rPr spc="30"/>
              <a:t> </a:t>
            </a:r>
            <a:r>
              <a:rPr spc="-5"/>
              <a:t>for</a:t>
            </a:r>
            <a:r>
              <a:rPr spc="15"/>
              <a:t> </a:t>
            </a:r>
            <a:r>
              <a:rPr spc="55"/>
              <a:t>ED</a:t>
            </a:r>
            <a:r>
              <a:rPr spc="5"/>
              <a:t> </a:t>
            </a:r>
            <a:r>
              <a:rPr spc="-20"/>
              <a:t>Patients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11/30/2022</a:t>
            </a:fld>
            <a:endParaRPr lang="en-US"/>
          </a:p>
        </p:txBody>
      </p:sp>
      <p:sp>
        <p:nvSpPr>
          <p:cNvPr id="6" name="Holder 6"/>
          <p:cNvSpPr>
            <a:spLocks noGrp="1"/>
          </p:cNvSpPr>
          <p:nvPr>
            <p:ph type="sldNum" sz="quarter" idx="7"/>
          </p:nvPr>
        </p:nvSpPr>
        <p:spPr/>
        <p:txBody>
          <a:bodyPr lIns="0" tIns="0" rIns="0" bIns="0"/>
          <a:lstStyle>
            <a:lvl1pPr>
              <a:defRPr sz="1800" b="1" i="0">
                <a:solidFill>
                  <a:srgbClr val="7E7E7E"/>
                </a:solidFill>
                <a:latin typeface="Times New Roman"/>
                <a:cs typeface="Times New Roman"/>
              </a:defRPr>
            </a:lvl1pPr>
          </a:lstStyle>
          <a:p>
            <a:pPr marL="38100">
              <a:lnSpc>
                <a:spcPts val="2014"/>
              </a:lnSpc>
            </a:pPr>
            <a:fld id="{81D60167-4931-47E6-BA6A-407CBD079E47}" type="slidenum">
              <a:rPr spc="-60" dirty="0"/>
              <a:t>‹#›</a:t>
            </a:fld>
            <a:endParaRPr spc="-6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105" name="Freeform: Shape 104">
            <a:extLst>
              <a:ext uri="{FF2B5EF4-FFF2-40B4-BE49-F238E27FC236}">
                <a16:creationId xmlns:a16="http://schemas.microsoft.com/office/drawing/2014/main" id="{83890D28-DB65-4933-A998-F6D267BEDA98}"/>
              </a:ext>
            </a:extLst>
          </p:cNvPr>
          <p:cNvSpPr/>
          <p:nvPr userDrawn="1"/>
        </p:nvSpPr>
        <p:spPr>
          <a:xfrm>
            <a:off x="8746034" y="-17976"/>
            <a:ext cx="3445966" cy="2023537"/>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accent1">
              <a:alpha val="40000"/>
            </a:schemeClr>
          </a:solidFill>
          <a:ln w="2694" cap="flat">
            <a:noFill/>
            <a:prstDash val="solid"/>
            <a:miter/>
          </a:ln>
        </p:spPr>
        <p:txBody>
          <a:bodyPr rtlCol="0" anchor="ctr"/>
          <a:lstStyle/>
          <a:p>
            <a:endParaRPr lang="en-US"/>
          </a:p>
        </p:txBody>
      </p:sp>
      <p:grpSp>
        <p:nvGrpSpPr>
          <p:cNvPr id="116" name="Group 115">
            <a:extLst>
              <a:ext uri="{FF2B5EF4-FFF2-40B4-BE49-F238E27FC236}">
                <a16:creationId xmlns:a16="http://schemas.microsoft.com/office/drawing/2014/main" id="{6B8C0EA2-D1F6-48A7-9EE4-840E625B9C02}"/>
              </a:ext>
            </a:extLst>
          </p:cNvPr>
          <p:cNvGrpSpPr/>
          <p:nvPr userDrawn="1"/>
        </p:nvGrpSpPr>
        <p:grpSpPr>
          <a:xfrm>
            <a:off x="548226" y="342079"/>
            <a:ext cx="5440770" cy="6257605"/>
            <a:chOff x="548226" y="342079"/>
            <a:chExt cx="5440770" cy="6257605"/>
          </a:xfrm>
          <a:solidFill>
            <a:schemeClr val="accent2"/>
          </a:solidFill>
        </p:grpSpPr>
        <p:sp>
          <p:nvSpPr>
            <p:cNvPr id="2" name="Rectangle: Rounded Corners 1">
              <a:extLst>
                <a:ext uri="{FF2B5EF4-FFF2-40B4-BE49-F238E27FC236}">
                  <a16:creationId xmlns:a16="http://schemas.microsoft.com/office/drawing/2014/main" id="{94C0989A-B0CD-467C-8FFF-0322C8779616}"/>
                </a:ext>
              </a:extLst>
            </p:cNvPr>
            <p:cNvSpPr/>
            <p:nvPr userDrawn="1"/>
          </p:nvSpPr>
          <p:spPr>
            <a:xfrm>
              <a:off x="1417713" y="1769387"/>
              <a:ext cx="3472774" cy="3472774"/>
            </a:xfrm>
            <a:prstGeom prst="roundRect">
              <a:avLst>
                <a:gd name="adj" fmla="val 51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F32732B9-A675-4A92-B586-57210158DBB9}"/>
                </a:ext>
              </a:extLst>
            </p:cNvPr>
            <p:cNvGrpSpPr/>
            <p:nvPr userDrawn="1"/>
          </p:nvGrpSpPr>
          <p:grpSpPr>
            <a:xfrm>
              <a:off x="1266074" y="342079"/>
              <a:ext cx="3753546" cy="1535752"/>
              <a:chOff x="1373078" y="342079"/>
              <a:chExt cx="3753546" cy="1535752"/>
            </a:xfrm>
            <a:grpFill/>
          </p:grpSpPr>
          <p:sp>
            <p:nvSpPr>
              <p:cNvPr id="56" name="Freeform: Shape 55">
                <a:extLst>
                  <a:ext uri="{FF2B5EF4-FFF2-40B4-BE49-F238E27FC236}">
                    <a16:creationId xmlns:a16="http://schemas.microsoft.com/office/drawing/2014/main" id="{20BD9410-309C-4A73-BEB0-D4BD52253B38}"/>
                  </a:ext>
                </a:extLst>
              </p:cNvPr>
              <p:cNvSpPr/>
              <p:nvPr/>
            </p:nvSpPr>
            <p:spPr>
              <a:xfrm flipH="1">
                <a:off x="1945338" y="395212"/>
                <a:ext cx="546385" cy="1482619"/>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D03E240-F54F-4508-9919-35CBB644B65F}"/>
                  </a:ext>
                </a:extLst>
              </p:cNvPr>
              <p:cNvSpPr/>
              <p:nvPr/>
            </p:nvSpPr>
            <p:spPr>
              <a:xfrm flipH="1">
                <a:off x="2788787" y="342079"/>
                <a:ext cx="130800" cy="1535752"/>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BCF587F-187E-4163-89C2-718ECF77FD3C}"/>
                  </a:ext>
                </a:extLst>
              </p:cNvPr>
              <p:cNvSpPr/>
              <p:nvPr/>
            </p:nvSpPr>
            <p:spPr>
              <a:xfrm flipH="1">
                <a:off x="1373078" y="1091819"/>
                <a:ext cx="733965" cy="786012"/>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C8E0D8C-4969-48C1-AF8C-64C51835A08D}"/>
                  </a:ext>
                </a:extLst>
              </p:cNvPr>
              <p:cNvSpPr/>
              <p:nvPr/>
            </p:nvSpPr>
            <p:spPr>
              <a:xfrm flipH="1">
                <a:off x="3557029" y="726738"/>
                <a:ext cx="453728" cy="1151093"/>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6A9F20E-06D2-4CF8-8829-660897F0E83A}"/>
                  </a:ext>
                </a:extLst>
              </p:cNvPr>
              <p:cNvSpPr/>
              <p:nvPr/>
            </p:nvSpPr>
            <p:spPr>
              <a:xfrm flipH="1">
                <a:off x="3167873" y="933829"/>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F604A6E-18E0-4969-8962-866B849B4290}"/>
                  </a:ext>
                </a:extLst>
              </p:cNvPr>
              <p:cNvSpPr/>
              <p:nvPr/>
            </p:nvSpPr>
            <p:spPr>
              <a:xfrm flipH="1">
                <a:off x="4378571" y="156600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487069F-40F3-413B-832F-3CDD864EB5E2}"/>
                  </a:ext>
                </a:extLst>
              </p:cNvPr>
              <p:cNvSpPr/>
              <p:nvPr/>
            </p:nvSpPr>
            <p:spPr>
              <a:xfrm flipH="1">
                <a:off x="3982857" y="1418093"/>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0B142645-539F-4F9E-87F8-F01187B92CE8}"/>
                </a:ext>
              </a:extLst>
            </p:cNvPr>
            <p:cNvGrpSpPr/>
            <p:nvPr userDrawn="1"/>
          </p:nvGrpSpPr>
          <p:grpSpPr>
            <a:xfrm>
              <a:off x="1298308" y="5139374"/>
              <a:ext cx="3556005" cy="1460310"/>
              <a:chOff x="1405312" y="5139374"/>
              <a:chExt cx="3556005" cy="1460310"/>
            </a:xfrm>
            <a:grpFill/>
          </p:grpSpPr>
          <p:sp>
            <p:nvSpPr>
              <p:cNvPr id="53" name="Freeform: Shape 52">
                <a:extLst>
                  <a:ext uri="{FF2B5EF4-FFF2-40B4-BE49-F238E27FC236}">
                    <a16:creationId xmlns:a16="http://schemas.microsoft.com/office/drawing/2014/main" id="{EDF8925C-AF03-4D8D-84E6-10DC6DA03D95}"/>
                  </a:ext>
                </a:extLst>
              </p:cNvPr>
              <p:cNvSpPr/>
              <p:nvPr/>
            </p:nvSpPr>
            <p:spPr>
              <a:xfrm flipH="1">
                <a:off x="3177489" y="5139374"/>
                <a:ext cx="556980" cy="1460310"/>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238273A-1045-4A54-9A3E-66FF26456E9F}"/>
                  </a:ext>
                </a:extLst>
              </p:cNvPr>
              <p:cNvSpPr/>
              <p:nvPr/>
            </p:nvSpPr>
            <p:spPr>
              <a:xfrm flipH="1">
                <a:off x="3977908" y="5139374"/>
                <a:ext cx="525900" cy="133536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AB48C8F-534D-420E-81DD-67A2CD1366C0}"/>
                  </a:ext>
                </a:extLst>
              </p:cNvPr>
              <p:cNvSpPr/>
              <p:nvPr/>
            </p:nvSpPr>
            <p:spPr>
              <a:xfrm flipH="1">
                <a:off x="3564028" y="5139374"/>
                <a:ext cx="133654" cy="1187379"/>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13A399E-CE85-4E9A-A82B-B91FC40A53F3}"/>
                  </a:ext>
                </a:extLst>
              </p:cNvPr>
              <p:cNvSpPr/>
              <p:nvPr/>
            </p:nvSpPr>
            <p:spPr>
              <a:xfrm flipH="1">
                <a:off x="4375310" y="5139374"/>
                <a:ext cx="586007" cy="738652"/>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99869F7-7F70-43EC-97C3-A531CD669C49}"/>
                  </a:ext>
                </a:extLst>
              </p:cNvPr>
              <p:cNvSpPr/>
              <p:nvPr/>
            </p:nvSpPr>
            <p:spPr>
              <a:xfrm flipH="1">
                <a:off x="1924341" y="5139374"/>
                <a:ext cx="576100" cy="1118127"/>
              </a:xfrm>
              <a:custGeom>
                <a:avLst/>
                <a:gdLst>
                  <a:gd name="connsiteX0" fmla="*/ 97540 w 576100"/>
                  <a:gd name="connsiteY0" fmla="*/ 19 h 1118127"/>
                  <a:gd name="connsiteX1" fmla="*/ 17276 w 576100"/>
                  <a:gd name="connsiteY1" fmla="*/ 19 h 1118127"/>
                  <a:gd name="connsiteX2" fmla="*/ 360 w 576100"/>
                  <a:gd name="connsiteY2" fmla="*/ 16936 h 1118127"/>
                  <a:gd name="connsiteX3" fmla="*/ 0 w 576100"/>
                  <a:gd name="connsiteY3" fmla="*/ 97199 h 1118127"/>
                  <a:gd name="connsiteX4" fmla="*/ 0 w 576100"/>
                  <a:gd name="connsiteY4" fmla="*/ 179982 h 1118127"/>
                  <a:gd name="connsiteX5" fmla="*/ 11517 w 576100"/>
                  <a:gd name="connsiteY5" fmla="*/ 191500 h 1118127"/>
                  <a:gd name="connsiteX6" fmla="*/ 49922 w 576100"/>
                  <a:gd name="connsiteY6" fmla="*/ 191650 h 1118127"/>
                  <a:gd name="connsiteX7" fmla="*/ 46244 w 576100"/>
                  <a:gd name="connsiteY7" fmla="*/ 192570 h 1118127"/>
                  <a:gd name="connsiteX8" fmla="*/ 43182 w 576100"/>
                  <a:gd name="connsiteY8" fmla="*/ 207687 h 1118127"/>
                  <a:gd name="connsiteX9" fmla="*/ 43496 w 576100"/>
                  <a:gd name="connsiteY9" fmla="*/ 1059632 h 1118127"/>
                  <a:gd name="connsiteX10" fmla="*/ 60140 w 576100"/>
                  <a:gd name="connsiteY10" fmla="*/ 1077988 h 1118127"/>
                  <a:gd name="connsiteX11" fmla="*/ 471203 w 576100"/>
                  <a:gd name="connsiteY11" fmla="*/ 1077988 h 1118127"/>
                  <a:gd name="connsiteX12" fmla="*/ 488789 w 576100"/>
                  <a:gd name="connsiteY12" fmla="*/ 1080147 h 1118127"/>
                  <a:gd name="connsiteX13" fmla="*/ 522076 w 576100"/>
                  <a:gd name="connsiteY13" fmla="*/ 1117220 h 1118127"/>
                  <a:gd name="connsiteX14" fmla="*/ 573890 w 576100"/>
                  <a:gd name="connsiteY14" fmla="*/ 1082307 h 1118127"/>
                  <a:gd name="connsiteX15" fmla="*/ 550967 w 576100"/>
                  <a:gd name="connsiteY15" fmla="*/ 1016440 h 1118127"/>
                  <a:gd name="connsiteX16" fmla="*/ 491615 w 576100"/>
                  <a:gd name="connsiteY16" fmla="*/ 1038036 h 1118127"/>
                  <a:gd name="connsiteX17" fmla="*/ 94369 w 576100"/>
                  <a:gd name="connsiteY17" fmla="*/ 1038396 h 1118127"/>
                  <a:gd name="connsiteX18" fmla="*/ 78039 w 576100"/>
                  <a:gd name="connsiteY18" fmla="*/ 1019680 h 1118127"/>
                  <a:gd name="connsiteX19" fmla="*/ 78039 w 576100"/>
                  <a:gd name="connsiteY19" fmla="*/ 211286 h 1118127"/>
                  <a:gd name="connsiteX20" fmla="*/ 76642 w 576100"/>
                  <a:gd name="connsiteY20" fmla="*/ 191755 h 1118127"/>
                  <a:gd name="connsiteX21" fmla="*/ 103299 w 576100"/>
                  <a:gd name="connsiteY21" fmla="*/ 191860 h 1118127"/>
                  <a:gd name="connsiteX22" fmla="*/ 114817 w 576100"/>
                  <a:gd name="connsiteY22" fmla="*/ 179982 h 1118127"/>
                  <a:gd name="connsiteX23" fmla="*/ 115177 w 576100"/>
                  <a:gd name="connsiteY23" fmla="*/ 97199 h 1118127"/>
                  <a:gd name="connsiteX24" fmla="*/ 114817 w 576100"/>
                  <a:gd name="connsiteY24" fmla="*/ 16936 h 1118127"/>
                  <a:gd name="connsiteX25" fmla="*/ 97540 w 576100"/>
                  <a:gd name="connsiteY25" fmla="*/ 19 h 111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6100" h="1118127">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grpFill/>
              <a:ln w="6599"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585459A-FF7E-4A4B-B080-F4E91E9E8C31}"/>
                  </a:ext>
                </a:extLst>
              </p:cNvPr>
              <p:cNvSpPr/>
              <p:nvPr/>
            </p:nvSpPr>
            <p:spPr>
              <a:xfrm flipH="1">
                <a:off x="2778637" y="5139374"/>
                <a:ext cx="120656" cy="1100593"/>
              </a:xfrm>
              <a:custGeom>
                <a:avLst/>
                <a:gdLst>
                  <a:gd name="connsiteX0" fmla="*/ 102279 w 120656"/>
                  <a:gd name="connsiteY0" fmla="*/ 19 h 1100593"/>
                  <a:gd name="connsiteX1" fmla="*/ 22016 w 120656"/>
                  <a:gd name="connsiteY1" fmla="*/ 19 h 1100593"/>
                  <a:gd name="connsiteX2" fmla="*/ 4020 w 120656"/>
                  <a:gd name="connsiteY2" fmla="*/ 17656 h 1100593"/>
                  <a:gd name="connsiteX3" fmla="*/ 4020 w 120656"/>
                  <a:gd name="connsiteY3" fmla="*/ 96480 h 1100593"/>
                  <a:gd name="connsiteX4" fmla="*/ 4379 w 120656"/>
                  <a:gd name="connsiteY4" fmla="*/ 177823 h 1100593"/>
                  <a:gd name="connsiteX5" fmla="*/ 18417 w 120656"/>
                  <a:gd name="connsiteY5" fmla="*/ 191500 h 1100593"/>
                  <a:gd name="connsiteX6" fmla="*/ 57596 w 120656"/>
                  <a:gd name="connsiteY6" fmla="*/ 191500 h 1100593"/>
                  <a:gd name="connsiteX7" fmla="*/ 52440 w 120656"/>
                  <a:gd name="connsiteY7" fmla="*/ 193064 h 1100593"/>
                  <a:gd name="connsiteX8" fmla="*/ 49741 w 120656"/>
                  <a:gd name="connsiteY8" fmla="*/ 206606 h 1100593"/>
                  <a:gd name="connsiteX9" fmla="*/ 50100 w 120656"/>
                  <a:gd name="connsiteY9" fmla="*/ 975408 h 1100593"/>
                  <a:gd name="connsiteX10" fmla="*/ 34624 w 120656"/>
                  <a:gd name="connsiteY10" fmla="*/ 997004 h 1100593"/>
                  <a:gd name="connsiteX11" fmla="*/ 11948 w 120656"/>
                  <a:gd name="connsiteY11" fmla="*/ 1011761 h 1100593"/>
                  <a:gd name="connsiteX12" fmla="*/ 16627 w 120656"/>
                  <a:gd name="connsiteY12" fmla="*/ 1087705 h 1100593"/>
                  <a:gd name="connsiteX13" fmla="*/ 88253 w 120656"/>
                  <a:gd name="connsiteY13" fmla="*/ 1085905 h 1100593"/>
                  <a:gd name="connsiteX14" fmla="*/ 88613 w 120656"/>
                  <a:gd name="connsiteY14" fmla="*/ 1009241 h 1100593"/>
                  <a:gd name="connsiteX15" fmla="*/ 79974 w 120656"/>
                  <a:gd name="connsiteY15" fmla="*/ 984766 h 1100593"/>
                  <a:gd name="connsiteX16" fmla="*/ 79974 w 120656"/>
                  <a:gd name="connsiteY16" fmla="*/ 596766 h 1100593"/>
                  <a:gd name="connsiteX17" fmla="*/ 79974 w 120656"/>
                  <a:gd name="connsiteY17" fmla="*/ 204447 h 1100593"/>
                  <a:gd name="connsiteX18" fmla="*/ 77680 w 120656"/>
                  <a:gd name="connsiteY18" fmla="*/ 192929 h 1100593"/>
                  <a:gd name="connsiteX19" fmla="*/ 73441 w 120656"/>
                  <a:gd name="connsiteY19" fmla="*/ 191500 h 1100593"/>
                  <a:gd name="connsiteX20" fmla="*/ 105879 w 120656"/>
                  <a:gd name="connsiteY20" fmla="*/ 191500 h 1100593"/>
                  <a:gd name="connsiteX21" fmla="*/ 119916 w 120656"/>
                  <a:gd name="connsiteY21" fmla="*/ 177463 h 1100593"/>
                  <a:gd name="connsiteX22" fmla="*/ 120636 w 120656"/>
                  <a:gd name="connsiteY22" fmla="*/ 96120 h 1100593"/>
                  <a:gd name="connsiteX23" fmla="*/ 120636 w 120656"/>
                  <a:gd name="connsiteY23" fmla="*/ 19096 h 1100593"/>
                  <a:gd name="connsiteX24" fmla="*/ 102279 w 120656"/>
                  <a:gd name="connsiteY24" fmla="*/ 19 h 11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56" h="1100593">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grpFill/>
              <a:ln w="659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C6A12CB-A937-425D-BCA3-A5BB1CB57193}"/>
                  </a:ext>
                </a:extLst>
              </p:cNvPr>
              <p:cNvSpPr/>
              <p:nvPr/>
            </p:nvSpPr>
            <p:spPr>
              <a:xfrm flipH="1">
                <a:off x="1405312" y="5139374"/>
                <a:ext cx="689866" cy="864745"/>
              </a:xfrm>
              <a:custGeom>
                <a:avLst/>
                <a:gdLst>
                  <a:gd name="connsiteX0" fmla="*/ 50409 w 689866"/>
                  <a:gd name="connsiteY0" fmla="*/ 189897 h 864745"/>
                  <a:gd name="connsiteX1" fmla="*/ 42131 w 689866"/>
                  <a:gd name="connsiteY1" fmla="*/ 205149 h 864745"/>
                  <a:gd name="connsiteX2" fmla="*/ 42131 w 689866"/>
                  <a:gd name="connsiteY2" fmla="*/ 505687 h 864745"/>
                  <a:gd name="connsiteX3" fmla="*/ 41771 w 689866"/>
                  <a:gd name="connsiteY3" fmla="*/ 803346 h 864745"/>
                  <a:gd name="connsiteX4" fmla="*/ 59768 w 689866"/>
                  <a:gd name="connsiteY4" fmla="*/ 822062 h 864745"/>
                  <a:gd name="connsiteX5" fmla="*/ 571582 w 689866"/>
                  <a:gd name="connsiteY5" fmla="*/ 821702 h 864745"/>
                  <a:gd name="connsiteX6" fmla="*/ 591018 w 689866"/>
                  <a:gd name="connsiteY6" fmla="*/ 833580 h 864745"/>
                  <a:gd name="connsiteX7" fmla="*/ 648966 w 689866"/>
                  <a:gd name="connsiteY7" fmla="*/ 863814 h 864745"/>
                  <a:gd name="connsiteX8" fmla="*/ 689638 w 689866"/>
                  <a:gd name="connsiteY8" fmla="*/ 816663 h 864745"/>
                  <a:gd name="connsiteX9" fmla="*/ 656525 w 689866"/>
                  <a:gd name="connsiteY9" fmla="*/ 760874 h 864745"/>
                  <a:gd name="connsiteX10" fmla="*/ 595338 w 689866"/>
                  <a:gd name="connsiteY10" fmla="*/ 781390 h 864745"/>
                  <a:gd name="connsiteX11" fmla="*/ 575542 w 689866"/>
                  <a:gd name="connsiteY11" fmla="*/ 791828 h 864745"/>
                  <a:gd name="connsiteX12" fmla="*/ 88201 w 689866"/>
                  <a:gd name="connsiteY12" fmla="*/ 791828 h 864745"/>
                  <a:gd name="connsiteX13" fmla="*/ 71645 w 689866"/>
                  <a:gd name="connsiteY13" fmla="*/ 774552 h 864745"/>
                  <a:gd name="connsiteX14" fmla="*/ 72005 w 689866"/>
                  <a:gd name="connsiteY14" fmla="*/ 210187 h 864745"/>
                  <a:gd name="connsiteX15" fmla="*/ 72005 w 689866"/>
                  <a:gd name="connsiteY15" fmla="*/ 197230 h 864745"/>
                  <a:gd name="connsiteX16" fmla="*/ 68405 w 689866"/>
                  <a:gd name="connsiteY16" fmla="*/ 190031 h 864745"/>
                  <a:gd name="connsiteX17" fmla="*/ 50409 w 689866"/>
                  <a:gd name="connsiteY17" fmla="*/ 189897 h 864745"/>
                  <a:gd name="connsiteX18" fmla="*/ 100079 w 689866"/>
                  <a:gd name="connsiteY18" fmla="*/ 0 h 864745"/>
                  <a:gd name="connsiteX19" fmla="*/ 14057 w 689866"/>
                  <a:gd name="connsiteY19" fmla="*/ 0 h 864745"/>
                  <a:gd name="connsiteX20" fmla="*/ 19 w 689866"/>
                  <a:gd name="connsiteY20" fmla="*/ 14037 h 864745"/>
                  <a:gd name="connsiteX21" fmla="*/ 739 w 689866"/>
                  <a:gd name="connsiteY21" fmla="*/ 95381 h 864745"/>
                  <a:gd name="connsiteX22" fmla="*/ 2899 w 689866"/>
                  <a:gd name="connsiteY22" fmla="*/ 114097 h 864745"/>
                  <a:gd name="connsiteX23" fmla="*/ 2899 w 689866"/>
                  <a:gd name="connsiteY23" fmla="*/ 175284 h 864745"/>
                  <a:gd name="connsiteX24" fmla="*/ 16576 w 689866"/>
                  <a:gd name="connsiteY24" fmla="*/ 189321 h 864745"/>
                  <a:gd name="connsiteX25" fmla="*/ 112676 w 689866"/>
                  <a:gd name="connsiteY25" fmla="*/ 188601 h 864745"/>
                  <a:gd name="connsiteX26" fmla="*/ 114116 w 689866"/>
                  <a:gd name="connsiteY26" fmla="*/ 15477 h 864745"/>
                  <a:gd name="connsiteX27" fmla="*/ 100079 w 689866"/>
                  <a:gd name="connsiteY27" fmla="*/ 0 h 8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66" h="864745">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grpFill/>
              <a:ln w="6599" cap="flat">
                <a:noFill/>
                <a:prstDash val="solid"/>
                <a:miter/>
              </a:ln>
            </p:spPr>
            <p:txBody>
              <a:bodyPr rtlCol="0" anchor="ctr"/>
              <a:lstStyle/>
              <a:p>
                <a:endParaRPr lang="en-US"/>
              </a:p>
            </p:txBody>
          </p:sp>
        </p:grpSp>
        <p:grpSp>
          <p:nvGrpSpPr>
            <p:cNvPr id="97" name="Group 96">
              <a:extLst>
                <a:ext uri="{FF2B5EF4-FFF2-40B4-BE49-F238E27FC236}">
                  <a16:creationId xmlns:a16="http://schemas.microsoft.com/office/drawing/2014/main" id="{71F5C56A-4D65-45BB-ADFB-4902606EA2E5}"/>
                </a:ext>
              </a:extLst>
            </p:cNvPr>
            <p:cNvGrpSpPr/>
            <p:nvPr userDrawn="1"/>
          </p:nvGrpSpPr>
          <p:grpSpPr>
            <a:xfrm>
              <a:off x="548226" y="1602802"/>
              <a:ext cx="944002" cy="3757883"/>
              <a:chOff x="655230" y="1602802"/>
              <a:chExt cx="944002" cy="3757883"/>
            </a:xfrm>
            <a:grpFill/>
          </p:grpSpPr>
          <p:sp>
            <p:nvSpPr>
              <p:cNvPr id="54" name="Freeform: Shape 53">
                <a:extLst>
                  <a:ext uri="{FF2B5EF4-FFF2-40B4-BE49-F238E27FC236}">
                    <a16:creationId xmlns:a16="http://schemas.microsoft.com/office/drawing/2014/main" id="{14CFE449-955F-4128-94F3-2CACBE8BB46B}"/>
                  </a:ext>
                </a:extLst>
              </p:cNvPr>
              <p:cNvSpPr/>
              <p:nvPr userDrawn="1"/>
            </p:nvSpPr>
            <p:spPr>
              <a:xfrm flipH="1">
                <a:off x="830109" y="3005304"/>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36CAA8C-CBDE-4BC9-ADAC-9B9B329BE1DC}"/>
                  </a:ext>
                </a:extLst>
              </p:cNvPr>
              <p:cNvSpPr/>
              <p:nvPr userDrawn="1"/>
            </p:nvSpPr>
            <p:spPr>
              <a:xfrm flipH="1">
                <a:off x="955830" y="4190397"/>
                <a:ext cx="643402" cy="634359"/>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FE059B7-412E-4650-8EF3-9B138089D6F0}"/>
                  </a:ext>
                </a:extLst>
              </p:cNvPr>
              <p:cNvSpPr/>
              <p:nvPr userDrawn="1"/>
            </p:nvSpPr>
            <p:spPr>
              <a:xfrm rot="16200000" flipH="1">
                <a:off x="1069293" y="182091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6DA1E9E-C3EF-4052-B739-AB5261881BA3}"/>
                  </a:ext>
                </a:extLst>
              </p:cNvPr>
              <p:cNvSpPr/>
              <p:nvPr userDrawn="1"/>
            </p:nvSpPr>
            <p:spPr>
              <a:xfrm rot="16200000" flipH="1">
                <a:off x="1120766" y="2289790"/>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AE258E7-1627-4F85-BE58-CE26AE080072}"/>
                  </a:ext>
                </a:extLst>
              </p:cNvPr>
              <p:cNvSpPr/>
              <p:nvPr userDrawn="1"/>
            </p:nvSpPr>
            <p:spPr>
              <a:xfrm flipH="1">
                <a:off x="830109" y="3801796"/>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88BC822-45B5-4649-B16E-C559A55EB449}"/>
                  </a:ext>
                </a:extLst>
              </p:cNvPr>
              <p:cNvSpPr/>
              <p:nvPr userDrawn="1"/>
            </p:nvSpPr>
            <p:spPr>
              <a:xfrm rot="16200000" flipH="1">
                <a:off x="1066573" y="3025173"/>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81BE720-6521-4FDD-8C3B-B24385FF18AE}"/>
                  </a:ext>
                </a:extLst>
              </p:cNvPr>
              <p:cNvSpPr/>
              <p:nvPr userDrawn="1"/>
            </p:nvSpPr>
            <p:spPr>
              <a:xfrm rot="5400000" flipH="1" flipV="1">
                <a:off x="1069293" y="483074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A41B19ED-3589-4DE1-A150-B99140988B50}"/>
                </a:ext>
              </a:extLst>
            </p:cNvPr>
            <p:cNvGrpSpPr/>
            <p:nvPr userDrawn="1"/>
          </p:nvGrpSpPr>
          <p:grpSpPr>
            <a:xfrm>
              <a:off x="4782728" y="2208743"/>
              <a:ext cx="1206268" cy="3147897"/>
              <a:chOff x="4889732" y="2208743"/>
              <a:chExt cx="1206268" cy="3147897"/>
            </a:xfrm>
            <a:grpFill/>
          </p:grpSpPr>
          <p:sp>
            <p:nvSpPr>
              <p:cNvPr id="55" name="Freeform: Shape 54">
                <a:extLst>
                  <a:ext uri="{FF2B5EF4-FFF2-40B4-BE49-F238E27FC236}">
                    <a16:creationId xmlns:a16="http://schemas.microsoft.com/office/drawing/2014/main" id="{F8C970CA-0C4B-42C4-B0C7-EB4872CFDF25}"/>
                  </a:ext>
                </a:extLst>
              </p:cNvPr>
              <p:cNvSpPr/>
              <p:nvPr userDrawn="1"/>
            </p:nvSpPr>
            <p:spPr>
              <a:xfrm flipH="1">
                <a:off x="4889732" y="2408235"/>
                <a:ext cx="1206268" cy="720041"/>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F1CF96-44F7-4DA4-BD14-9FC77FB267D1}"/>
                  </a:ext>
                </a:extLst>
              </p:cNvPr>
              <p:cNvSpPr/>
              <p:nvPr userDrawn="1"/>
            </p:nvSpPr>
            <p:spPr>
              <a:xfrm flipH="1">
                <a:off x="4889732" y="3803842"/>
                <a:ext cx="862897" cy="590574"/>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75FF321-0579-4300-A5D4-D86907C5E8EE}"/>
                  </a:ext>
                </a:extLst>
              </p:cNvPr>
              <p:cNvSpPr/>
              <p:nvPr userDrawn="1"/>
            </p:nvSpPr>
            <p:spPr>
              <a:xfrm flipH="1">
                <a:off x="4889732" y="2618015"/>
                <a:ext cx="898091" cy="123739"/>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97C3A21-57B5-4F03-B5FB-EB7FA22E9BC3}"/>
                  </a:ext>
                </a:extLst>
              </p:cNvPr>
              <p:cNvSpPr/>
              <p:nvPr userDrawn="1"/>
            </p:nvSpPr>
            <p:spPr>
              <a:xfrm rot="10800000" flipH="1">
                <a:off x="4889732" y="220874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6A5EE0E-5C86-491E-BBE5-EA1C72574F59}"/>
                  </a:ext>
                </a:extLst>
              </p:cNvPr>
              <p:cNvSpPr/>
              <p:nvPr userDrawn="1"/>
            </p:nvSpPr>
            <p:spPr>
              <a:xfrm rot="5400000" flipH="1">
                <a:off x="4671618" y="4826701"/>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ED86755-4944-466C-9C5F-565B01B373F1}"/>
                  </a:ext>
                </a:extLst>
              </p:cNvPr>
              <p:cNvSpPr/>
              <p:nvPr userDrawn="1"/>
            </p:nvSpPr>
            <p:spPr>
              <a:xfrm rot="5400000" flipH="1">
                <a:off x="4871004" y="4236381"/>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12B85CB-70EC-4332-BCC8-F3BF560859B1}"/>
                  </a:ext>
                </a:extLst>
              </p:cNvPr>
              <p:cNvSpPr/>
              <p:nvPr userDrawn="1"/>
            </p:nvSpPr>
            <p:spPr>
              <a:xfrm rot="10800000" flipH="1">
                <a:off x="4889732" y="341909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grpSp>
      </p:grpSp>
      <p:sp>
        <p:nvSpPr>
          <p:cNvPr id="114" name="Picture Placeholder 113">
            <a:extLst>
              <a:ext uri="{FF2B5EF4-FFF2-40B4-BE49-F238E27FC236}">
                <a16:creationId xmlns:a16="http://schemas.microsoft.com/office/drawing/2014/main" id="{EB32F77A-E2C8-4CFE-A33D-776108CB3713}"/>
              </a:ext>
            </a:extLst>
          </p:cNvPr>
          <p:cNvSpPr>
            <a:spLocks noGrp="1"/>
          </p:cNvSpPr>
          <p:nvPr>
            <p:ph type="pic" sz="quarter" idx="11" hasCustomPrompt="1"/>
          </p:nvPr>
        </p:nvSpPr>
        <p:spPr>
          <a:xfrm>
            <a:off x="1645340" y="1997014"/>
            <a:ext cx="3017520" cy="3017520"/>
          </a:xfrm>
          <a:custGeom>
            <a:avLst/>
            <a:gdLst>
              <a:gd name="connsiteX0" fmla="*/ 162463 w 3017520"/>
              <a:gd name="connsiteY0" fmla="*/ 0 h 3017520"/>
              <a:gd name="connsiteX1" fmla="*/ 2855057 w 3017520"/>
              <a:gd name="connsiteY1" fmla="*/ 0 h 3017520"/>
              <a:gd name="connsiteX2" fmla="*/ 3017520 w 3017520"/>
              <a:gd name="connsiteY2" fmla="*/ 162463 h 3017520"/>
              <a:gd name="connsiteX3" fmla="*/ 3017520 w 3017520"/>
              <a:gd name="connsiteY3" fmla="*/ 2855057 h 3017520"/>
              <a:gd name="connsiteX4" fmla="*/ 2855057 w 3017520"/>
              <a:gd name="connsiteY4" fmla="*/ 3017520 h 3017520"/>
              <a:gd name="connsiteX5" fmla="*/ 162463 w 3017520"/>
              <a:gd name="connsiteY5" fmla="*/ 3017520 h 3017520"/>
              <a:gd name="connsiteX6" fmla="*/ 0 w 3017520"/>
              <a:gd name="connsiteY6" fmla="*/ 2855057 h 3017520"/>
              <a:gd name="connsiteX7" fmla="*/ 0 w 3017520"/>
              <a:gd name="connsiteY7" fmla="*/ 162463 h 3017520"/>
              <a:gd name="connsiteX8" fmla="*/ 162463 w 3017520"/>
              <a:gd name="connsiteY8" fmla="*/ 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7520" h="3017520">
                <a:moveTo>
                  <a:pt x="162463" y="0"/>
                </a:moveTo>
                <a:lnTo>
                  <a:pt x="2855057" y="0"/>
                </a:lnTo>
                <a:cubicBezTo>
                  <a:pt x="2944783" y="0"/>
                  <a:pt x="3017520" y="72737"/>
                  <a:pt x="3017520" y="162463"/>
                </a:cubicBezTo>
                <a:lnTo>
                  <a:pt x="3017520" y="2855057"/>
                </a:lnTo>
                <a:cubicBezTo>
                  <a:pt x="3017520" y="2944783"/>
                  <a:pt x="2944783" y="3017520"/>
                  <a:pt x="2855057" y="3017520"/>
                </a:cubicBezTo>
                <a:lnTo>
                  <a:pt x="162463" y="3017520"/>
                </a:lnTo>
                <a:cubicBezTo>
                  <a:pt x="72737" y="3017520"/>
                  <a:pt x="0" y="2944783"/>
                  <a:pt x="0" y="2855057"/>
                </a:cubicBezTo>
                <a:lnTo>
                  <a:pt x="0" y="162463"/>
                </a:lnTo>
                <a:cubicBezTo>
                  <a:pt x="0" y="72737"/>
                  <a:pt x="72737" y="0"/>
                  <a:pt x="162463"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768664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5" name="그림 개체 틀 2">
            <a:extLst>
              <a:ext uri="{FF2B5EF4-FFF2-40B4-BE49-F238E27FC236}">
                <a16:creationId xmlns:a16="http://schemas.microsoft.com/office/drawing/2014/main" id="{F4ED8358-82BF-4BDB-9FF6-4C88568C9870}"/>
              </a:ext>
            </a:extLst>
          </p:cNvPr>
          <p:cNvSpPr>
            <a:spLocks noGrp="1"/>
          </p:cNvSpPr>
          <p:nvPr>
            <p:ph type="pic" sz="quarter" idx="11" hasCustomPrompt="1"/>
          </p:nvPr>
        </p:nvSpPr>
        <p:spPr>
          <a:xfrm>
            <a:off x="0" y="0"/>
            <a:ext cx="5921830" cy="6858000"/>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 And Send To Back</a:t>
            </a:r>
            <a:endParaRPr lang="ko-KR" altLang="en-US"/>
          </a:p>
        </p:txBody>
      </p:sp>
    </p:spTree>
    <p:extLst>
      <p:ext uri="{BB962C8B-B14F-4D97-AF65-F5344CB8AC3E}">
        <p14:creationId xmlns:p14="http://schemas.microsoft.com/office/powerpoint/2010/main" val="3833295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Image slide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B385D46-BB81-40F4-97C1-95575D4C9F09}"/>
              </a:ext>
            </a:extLst>
          </p:cNvPr>
          <p:cNvSpPr>
            <a:spLocks noGrp="1"/>
          </p:cNvSpPr>
          <p:nvPr>
            <p:ph type="pic" sz="quarter" idx="11" hasCustomPrompt="1"/>
          </p:nvPr>
        </p:nvSpPr>
        <p:spPr>
          <a:xfrm>
            <a:off x="3522980" y="2966968"/>
            <a:ext cx="2230831" cy="2230831"/>
          </a:xfrm>
          <a:custGeom>
            <a:avLst/>
            <a:gdLst>
              <a:gd name="connsiteX0" fmla="*/ 1115416 w 2230831"/>
              <a:gd name="connsiteY0" fmla="*/ 0 h 2230831"/>
              <a:gd name="connsiteX1" fmla="*/ 1239476 w 2230831"/>
              <a:gd name="connsiteY1" fmla="*/ 51388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8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8"/>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8"/>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
        <p:nvSpPr>
          <p:cNvPr id="18" name="Picture Placeholder 17">
            <a:extLst>
              <a:ext uri="{FF2B5EF4-FFF2-40B4-BE49-F238E27FC236}">
                <a16:creationId xmlns:a16="http://schemas.microsoft.com/office/drawing/2014/main" id="{36EAA121-572C-4C83-A24E-989B72B92A11}"/>
              </a:ext>
            </a:extLst>
          </p:cNvPr>
          <p:cNvSpPr>
            <a:spLocks noGrp="1"/>
          </p:cNvSpPr>
          <p:nvPr>
            <p:ph type="pic" sz="quarter" idx="12" hasCustomPrompt="1"/>
          </p:nvPr>
        </p:nvSpPr>
        <p:spPr>
          <a:xfrm>
            <a:off x="4802736" y="1678845"/>
            <a:ext cx="2230831" cy="2230831"/>
          </a:xfrm>
          <a:custGeom>
            <a:avLst/>
            <a:gdLst>
              <a:gd name="connsiteX0" fmla="*/ 1115416 w 2230831"/>
              <a:gd name="connsiteY0" fmla="*/ 0 h 2230831"/>
              <a:gd name="connsiteX1" fmla="*/ 1239476 w 2230831"/>
              <a:gd name="connsiteY1" fmla="*/ 51387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7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7"/>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7"/>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
        <p:nvSpPr>
          <p:cNvPr id="17" name="Picture Placeholder 16">
            <a:extLst>
              <a:ext uri="{FF2B5EF4-FFF2-40B4-BE49-F238E27FC236}">
                <a16:creationId xmlns:a16="http://schemas.microsoft.com/office/drawing/2014/main" id="{15BECEA9-B7DA-4E09-9E80-B8B80B8E97C3}"/>
              </a:ext>
            </a:extLst>
          </p:cNvPr>
          <p:cNvSpPr>
            <a:spLocks noGrp="1"/>
          </p:cNvSpPr>
          <p:nvPr>
            <p:ph type="pic" sz="quarter" idx="13" hasCustomPrompt="1"/>
          </p:nvPr>
        </p:nvSpPr>
        <p:spPr>
          <a:xfrm>
            <a:off x="3524191" y="390720"/>
            <a:ext cx="2230831" cy="2230831"/>
          </a:xfrm>
          <a:custGeom>
            <a:avLst/>
            <a:gdLst>
              <a:gd name="connsiteX0" fmla="*/ 1115416 w 2230831"/>
              <a:gd name="connsiteY0" fmla="*/ 0 h 2230831"/>
              <a:gd name="connsiteX1" fmla="*/ 1239476 w 2230831"/>
              <a:gd name="connsiteY1" fmla="*/ 51387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7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7"/>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7"/>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
        <p:nvSpPr>
          <p:cNvPr id="16" name="Picture Placeholder 15">
            <a:extLst>
              <a:ext uri="{FF2B5EF4-FFF2-40B4-BE49-F238E27FC236}">
                <a16:creationId xmlns:a16="http://schemas.microsoft.com/office/drawing/2014/main" id="{A0108D6E-0789-4A3A-806C-951F2E7E421E}"/>
              </a:ext>
            </a:extLst>
          </p:cNvPr>
          <p:cNvSpPr>
            <a:spLocks noGrp="1"/>
          </p:cNvSpPr>
          <p:nvPr>
            <p:ph type="pic" sz="quarter" idx="14" hasCustomPrompt="1"/>
          </p:nvPr>
        </p:nvSpPr>
        <p:spPr>
          <a:xfrm>
            <a:off x="2229202" y="1649808"/>
            <a:ext cx="2230831" cy="2230831"/>
          </a:xfrm>
          <a:custGeom>
            <a:avLst/>
            <a:gdLst>
              <a:gd name="connsiteX0" fmla="*/ 1115416 w 2230831"/>
              <a:gd name="connsiteY0" fmla="*/ 0 h 2230831"/>
              <a:gd name="connsiteX1" fmla="*/ 1239476 w 2230831"/>
              <a:gd name="connsiteY1" fmla="*/ 51388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8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8"/>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8"/>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
        <p:nvSpPr>
          <p:cNvPr id="15" name="Picture Placeholder 14">
            <a:extLst>
              <a:ext uri="{FF2B5EF4-FFF2-40B4-BE49-F238E27FC236}">
                <a16:creationId xmlns:a16="http://schemas.microsoft.com/office/drawing/2014/main" id="{0FB68D23-CA73-40EF-B39D-027E16880DD0}"/>
              </a:ext>
            </a:extLst>
          </p:cNvPr>
          <p:cNvSpPr>
            <a:spLocks noGrp="1"/>
          </p:cNvSpPr>
          <p:nvPr>
            <p:ph type="pic" sz="quarter" idx="15" hasCustomPrompt="1"/>
          </p:nvPr>
        </p:nvSpPr>
        <p:spPr>
          <a:xfrm>
            <a:off x="2223009" y="4236450"/>
            <a:ext cx="2230831" cy="2230831"/>
          </a:xfrm>
          <a:custGeom>
            <a:avLst/>
            <a:gdLst>
              <a:gd name="connsiteX0" fmla="*/ 1115416 w 2230831"/>
              <a:gd name="connsiteY0" fmla="*/ 0 h 2230831"/>
              <a:gd name="connsiteX1" fmla="*/ 1239476 w 2230831"/>
              <a:gd name="connsiteY1" fmla="*/ 51388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8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30"/>
                  <a:pt x="1239476" y="51388"/>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8"/>
                </a:lnTo>
                <a:cubicBezTo>
                  <a:pt x="1025614" y="17130"/>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
        <p:nvSpPr>
          <p:cNvPr id="3" name="Rounded Rectangle 8">
            <a:extLst>
              <a:ext uri="{FF2B5EF4-FFF2-40B4-BE49-F238E27FC236}">
                <a16:creationId xmlns:a16="http://schemas.microsoft.com/office/drawing/2014/main" id="{0CADDCB3-9ED0-4A68-830A-6B58177892A2}"/>
              </a:ext>
            </a:extLst>
          </p:cNvPr>
          <p:cNvSpPr/>
          <p:nvPr userDrawn="1"/>
        </p:nvSpPr>
        <p:spPr>
          <a:xfrm rot="2700000">
            <a:off x="708614" y="1522791"/>
            <a:ext cx="2508249" cy="2508248"/>
          </a:xfrm>
          <a:custGeom>
            <a:avLst/>
            <a:gdLst/>
            <a:ahLst/>
            <a:cxnLst/>
            <a:rect l="l" t="t" r="r" b="b"/>
            <a:pathLst>
              <a:path w="1810298" h="1810298">
                <a:moveTo>
                  <a:pt x="55366" y="55366"/>
                </a:moveTo>
                <a:cubicBezTo>
                  <a:pt x="89574" y="21158"/>
                  <a:pt x="136832" y="0"/>
                  <a:pt x="189031" y="0"/>
                </a:cubicBezTo>
                <a:lnTo>
                  <a:pt x="925364" y="0"/>
                </a:lnTo>
                <a:lnTo>
                  <a:pt x="925364" y="765189"/>
                </a:lnTo>
                <a:cubicBezTo>
                  <a:pt x="925364" y="824772"/>
                  <a:pt x="973666" y="873074"/>
                  <a:pt x="1033249" y="873074"/>
                </a:cubicBezTo>
                <a:lnTo>
                  <a:pt x="1810298" y="873074"/>
                </a:lnTo>
                <a:lnTo>
                  <a:pt x="1810298" y="1621267"/>
                </a:lnTo>
                <a:cubicBezTo>
                  <a:pt x="1810298" y="1725666"/>
                  <a:pt x="1725666" y="1810298"/>
                  <a:pt x="1621267" y="1810298"/>
                </a:cubicBezTo>
                <a:lnTo>
                  <a:pt x="189031" y="1810298"/>
                </a:lnTo>
                <a:cubicBezTo>
                  <a:pt x="84632" y="1810298"/>
                  <a:pt x="0" y="1725666"/>
                  <a:pt x="0" y="1621267"/>
                </a:cubicBezTo>
                <a:lnTo>
                  <a:pt x="0" y="189031"/>
                </a:lnTo>
                <a:cubicBezTo>
                  <a:pt x="0" y="136832"/>
                  <a:pt x="21158" y="89574"/>
                  <a:pt x="55366" y="55366"/>
                </a:cubicBezTo>
                <a:close/>
              </a:path>
            </a:pathLst>
          </a:custGeom>
          <a:solidFill>
            <a:schemeClr val="accent4">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ounded Rectangle 8">
            <a:extLst>
              <a:ext uri="{FF2B5EF4-FFF2-40B4-BE49-F238E27FC236}">
                <a16:creationId xmlns:a16="http://schemas.microsoft.com/office/drawing/2014/main" id="{944DC42C-15BC-4390-BEC2-ED222CEABEC9}"/>
              </a:ext>
            </a:extLst>
          </p:cNvPr>
          <p:cNvSpPr/>
          <p:nvPr userDrawn="1"/>
        </p:nvSpPr>
        <p:spPr>
          <a:xfrm rot="13500000">
            <a:off x="6592568" y="2159156"/>
            <a:ext cx="1270204" cy="1270204"/>
          </a:xfrm>
          <a:custGeom>
            <a:avLst/>
            <a:gdLst/>
            <a:ahLst/>
            <a:cxnLst/>
            <a:rect l="l" t="t" r="r" b="b"/>
            <a:pathLst>
              <a:path w="1810298" h="1810298">
                <a:moveTo>
                  <a:pt x="55366" y="55366"/>
                </a:moveTo>
                <a:cubicBezTo>
                  <a:pt x="89574" y="21158"/>
                  <a:pt x="136832" y="0"/>
                  <a:pt x="189031" y="0"/>
                </a:cubicBezTo>
                <a:lnTo>
                  <a:pt x="925364" y="0"/>
                </a:lnTo>
                <a:lnTo>
                  <a:pt x="925364" y="765189"/>
                </a:lnTo>
                <a:cubicBezTo>
                  <a:pt x="925364" y="824772"/>
                  <a:pt x="973666" y="873074"/>
                  <a:pt x="1033249" y="873074"/>
                </a:cubicBezTo>
                <a:lnTo>
                  <a:pt x="1810298" y="873074"/>
                </a:lnTo>
                <a:lnTo>
                  <a:pt x="1810298" y="1621267"/>
                </a:lnTo>
                <a:cubicBezTo>
                  <a:pt x="1810298" y="1725666"/>
                  <a:pt x="1725666" y="1810298"/>
                  <a:pt x="1621267" y="1810298"/>
                </a:cubicBezTo>
                <a:lnTo>
                  <a:pt x="189031" y="1810298"/>
                </a:lnTo>
                <a:cubicBezTo>
                  <a:pt x="84632" y="1810298"/>
                  <a:pt x="0" y="1725666"/>
                  <a:pt x="0" y="1621267"/>
                </a:cubicBezTo>
                <a:lnTo>
                  <a:pt x="0" y="189031"/>
                </a:lnTo>
                <a:cubicBezTo>
                  <a:pt x="0" y="136832"/>
                  <a:pt x="21158" y="89574"/>
                  <a:pt x="55366" y="55366"/>
                </a:cubicBezTo>
                <a:close/>
              </a:path>
            </a:pathLst>
          </a:custGeom>
          <a:solidFill>
            <a:schemeClr val="accent2">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62133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660649BC-ADBF-454F-8CD4-164F22332A8C}"/>
              </a:ext>
            </a:extLst>
          </p:cNvPr>
          <p:cNvSpPr/>
          <p:nvPr userDrawn="1"/>
        </p:nvSpPr>
        <p:spPr>
          <a:xfrm>
            <a:off x="4019341" y="1301929"/>
            <a:ext cx="7867858" cy="5029200"/>
          </a:xfrm>
          <a:prstGeom prst="frame">
            <a:avLst>
              <a:gd name="adj1" fmla="val 9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그림 개체 틀 2">
            <a:extLst>
              <a:ext uri="{FF2B5EF4-FFF2-40B4-BE49-F238E27FC236}">
                <a16:creationId xmlns:a16="http://schemas.microsoft.com/office/drawing/2014/main" id="{8214A0F0-2F7C-4223-B283-6A1CA913880E}"/>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a:t>Place Your Picture Here </a:t>
            </a:r>
          </a:p>
        </p:txBody>
      </p:sp>
      <p:sp>
        <p:nvSpPr>
          <p:cNvPr id="4" name="그림 개체 틀 2">
            <a:extLst>
              <a:ext uri="{FF2B5EF4-FFF2-40B4-BE49-F238E27FC236}">
                <a16:creationId xmlns:a16="http://schemas.microsoft.com/office/drawing/2014/main" id="{5A5E9409-B20A-489B-A759-D773202358E2}"/>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a:t>Place Your Picture Here </a:t>
            </a:r>
          </a:p>
        </p:txBody>
      </p:sp>
    </p:spTree>
    <p:extLst>
      <p:ext uri="{BB962C8B-B14F-4D97-AF65-F5344CB8AC3E}">
        <p14:creationId xmlns:p14="http://schemas.microsoft.com/office/powerpoint/2010/main" val="2445283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Images &amp; Contents Layout">
    <p:spTree>
      <p:nvGrpSpPr>
        <p:cNvPr id="1" name=""/>
        <p:cNvGrpSpPr/>
        <p:nvPr/>
      </p:nvGrpSpPr>
      <p:grpSpPr>
        <a:xfrm>
          <a:off x="0" y="0"/>
          <a:ext cx="0" cy="0"/>
          <a:chOff x="0" y="0"/>
          <a:chExt cx="0" cy="0"/>
        </a:xfrm>
      </p:grpSpPr>
      <p:sp>
        <p:nvSpPr>
          <p:cNvPr id="13" name="Rectangle 12"/>
          <p:cNvSpPr/>
          <p:nvPr userDrawn="1"/>
        </p:nvSpPr>
        <p:spPr>
          <a:xfrm flipH="1">
            <a:off x="0" y="-1"/>
            <a:ext cx="3607904"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12" name="Picture 3" descr="E:\002-KIMS BUSINESS\007-02-MaxPPT-Contents\150902-com-Global-Laptop\mo900.png">
            <a:extLst>
              <a:ext uri="{FF2B5EF4-FFF2-40B4-BE49-F238E27FC236}">
                <a16:creationId xmlns:a16="http://schemas.microsoft.com/office/drawing/2014/main" id="{70E1C65B-FA29-49FA-876E-B8BDE06EAB13}"/>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18253"/>
          <a:stretch/>
        </p:blipFill>
        <p:spPr bwMode="auto">
          <a:xfrm>
            <a:off x="-1" y="549778"/>
            <a:ext cx="5139665" cy="6308224"/>
          </a:xfrm>
          <a:prstGeom prst="rect">
            <a:avLst/>
          </a:prstGeom>
          <a:noFill/>
          <a:extLst>
            <a:ext uri="{909E8E84-426E-40DD-AFC4-6F175D3DCCD1}">
              <a14:hiddenFill xmlns:a14="http://schemas.microsoft.com/office/drawing/2010/main">
                <a:solidFill>
                  <a:srgbClr val="FFFFFF"/>
                </a:solidFill>
              </a14:hiddenFill>
            </a:ext>
          </a:extLst>
        </p:spPr>
      </p:pic>
      <p:sp>
        <p:nvSpPr>
          <p:cNvPr id="14" name="그림 개체 틀 2">
            <a:extLst>
              <a:ext uri="{FF2B5EF4-FFF2-40B4-BE49-F238E27FC236}">
                <a16:creationId xmlns:a16="http://schemas.microsoft.com/office/drawing/2014/main" id="{5DBE40ED-7CE2-4516-8B07-D034A986D52F}"/>
              </a:ext>
            </a:extLst>
          </p:cNvPr>
          <p:cNvSpPr>
            <a:spLocks noGrp="1"/>
          </p:cNvSpPr>
          <p:nvPr>
            <p:ph type="pic" sz="quarter" idx="10" hasCustomPrompt="1"/>
          </p:nvPr>
        </p:nvSpPr>
        <p:spPr>
          <a:xfrm>
            <a:off x="2219265" y="1047756"/>
            <a:ext cx="2375188" cy="3703149"/>
          </a:xfrm>
          <a:custGeom>
            <a:avLst/>
            <a:gdLst>
              <a:gd name="connsiteX0" fmla="*/ 0 w 1746098"/>
              <a:gd name="connsiteY0" fmla="*/ 0 h 2942176"/>
              <a:gd name="connsiteX1" fmla="*/ 1746098 w 1746098"/>
              <a:gd name="connsiteY1" fmla="*/ 0 h 2942176"/>
              <a:gd name="connsiteX2" fmla="*/ 1746098 w 1746098"/>
              <a:gd name="connsiteY2" fmla="*/ 2942176 h 2942176"/>
              <a:gd name="connsiteX3" fmla="*/ 0 w 1746098"/>
              <a:gd name="connsiteY3" fmla="*/ 2942176 h 2942176"/>
              <a:gd name="connsiteX4" fmla="*/ 0 w 1746098"/>
              <a:gd name="connsiteY4" fmla="*/ 0 h 2942176"/>
              <a:gd name="connsiteX0" fmla="*/ 21771 w 1746098"/>
              <a:gd name="connsiteY0" fmla="*/ 0 h 2991162"/>
              <a:gd name="connsiteX1" fmla="*/ 1746098 w 1746098"/>
              <a:gd name="connsiteY1" fmla="*/ 48986 h 2991162"/>
              <a:gd name="connsiteX2" fmla="*/ 1746098 w 1746098"/>
              <a:gd name="connsiteY2" fmla="*/ 2991162 h 2991162"/>
              <a:gd name="connsiteX3" fmla="*/ 0 w 1746098"/>
              <a:gd name="connsiteY3" fmla="*/ 2991162 h 2991162"/>
              <a:gd name="connsiteX4" fmla="*/ 21771 w 1746098"/>
              <a:gd name="connsiteY4" fmla="*/ 0 h 2991162"/>
              <a:gd name="connsiteX0" fmla="*/ 21771 w 1795084"/>
              <a:gd name="connsiteY0" fmla="*/ 38100 h 3029262"/>
              <a:gd name="connsiteX1" fmla="*/ 1795084 w 1795084"/>
              <a:gd name="connsiteY1" fmla="*/ 0 h 3029262"/>
              <a:gd name="connsiteX2" fmla="*/ 1746098 w 1795084"/>
              <a:gd name="connsiteY2" fmla="*/ 3029262 h 3029262"/>
              <a:gd name="connsiteX3" fmla="*/ 0 w 1795084"/>
              <a:gd name="connsiteY3" fmla="*/ 3029262 h 3029262"/>
              <a:gd name="connsiteX4" fmla="*/ 21771 w 1795084"/>
              <a:gd name="connsiteY4" fmla="*/ 38100 h 3029262"/>
              <a:gd name="connsiteX0" fmla="*/ 212271 w 1985584"/>
              <a:gd name="connsiteY0" fmla="*/ 38100 h 3067362"/>
              <a:gd name="connsiteX1" fmla="*/ 1985584 w 1985584"/>
              <a:gd name="connsiteY1" fmla="*/ 0 h 3067362"/>
              <a:gd name="connsiteX2" fmla="*/ 1936598 w 1985584"/>
              <a:gd name="connsiteY2" fmla="*/ 3029262 h 3067362"/>
              <a:gd name="connsiteX3" fmla="*/ 0 w 1985584"/>
              <a:gd name="connsiteY3" fmla="*/ 3067362 h 3067362"/>
              <a:gd name="connsiteX4" fmla="*/ 212271 w 1985584"/>
              <a:gd name="connsiteY4" fmla="*/ 38100 h 3067362"/>
              <a:gd name="connsiteX0" fmla="*/ 212271 w 1985584"/>
              <a:gd name="connsiteY0" fmla="*/ 38100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38100 h 3110905"/>
              <a:gd name="connsiteX0" fmla="*/ 212271 w 1985584"/>
              <a:gd name="connsiteY0" fmla="*/ 16329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16329 h 3110905"/>
              <a:gd name="connsiteX0" fmla="*/ 195942 w 1985584"/>
              <a:gd name="connsiteY0" fmla="*/ 21772 h 3110905"/>
              <a:gd name="connsiteX1" fmla="*/ 1985584 w 1985584"/>
              <a:gd name="connsiteY1" fmla="*/ 0 h 3110905"/>
              <a:gd name="connsiteX2" fmla="*/ 180052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75245 h 3110905"/>
              <a:gd name="connsiteX4" fmla="*/ 195942 w 1985584"/>
              <a:gd name="connsiteY4" fmla="*/ 21772 h 3110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84" h="3110905">
                <a:moveTo>
                  <a:pt x="195942" y="21772"/>
                </a:moveTo>
                <a:lnTo>
                  <a:pt x="1985584" y="0"/>
                </a:lnTo>
                <a:lnTo>
                  <a:pt x="1831006" y="3110905"/>
                </a:lnTo>
                <a:lnTo>
                  <a:pt x="0" y="3075245"/>
                </a:lnTo>
                <a:lnTo>
                  <a:pt x="195942" y="21772"/>
                </a:lnTo>
                <a:close/>
              </a:path>
            </a:pathLst>
          </a:custGeom>
          <a:solidFill>
            <a:schemeClr val="bg1">
              <a:lumMod val="95000"/>
            </a:schemeClr>
          </a:solidFill>
          <a:ln w="25400">
            <a:noFill/>
          </a:ln>
          <a:effectLst/>
        </p:spPr>
        <p:txBody>
          <a:bodyPr lIns="252000" tIns="216000" anchor="ct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34071405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8_Images &amp; Contents Layout">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31D701F7-6536-4EA0-BC87-9BB13963D926}"/>
              </a:ext>
            </a:extLst>
          </p:cNvPr>
          <p:cNvSpPr/>
          <p:nvPr userDrawn="1"/>
        </p:nvSpPr>
        <p:spPr>
          <a:xfrm>
            <a:off x="0" y="2362200"/>
            <a:ext cx="12191999" cy="213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그림 개체 틀 6">
            <a:extLst>
              <a:ext uri="{FF2B5EF4-FFF2-40B4-BE49-F238E27FC236}">
                <a16:creationId xmlns:a16="http://schemas.microsoft.com/office/drawing/2014/main" id="{F0F9403A-8AFF-4B2B-B648-FF5CBFC9A8B3}"/>
              </a:ext>
            </a:extLst>
          </p:cNvPr>
          <p:cNvSpPr>
            <a:spLocks noGrp="1"/>
          </p:cNvSpPr>
          <p:nvPr>
            <p:ph type="pic" sz="quarter" idx="65" hasCustomPrompt="1"/>
          </p:nvPr>
        </p:nvSpPr>
        <p:spPr>
          <a:xfrm>
            <a:off x="5534029" y="2"/>
            <a:ext cx="6657973" cy="6857999"/>
          </a:xfrm>
          <a:custGeom>
            <a:avLst/>
            <a:gdLst>
              <a:gd name="connsiteX0" fmla="*/ 2362199 w 6657973"/>
              <a:gd name="connsiteY0" fmla="*/ 0 h 6857999"/>
              <a:gd name="connsiteX1" fmla="*/ 6657973 w 6657973"/>
              <a:gd name="connsiteY1" fmla="*/ 0 h 6857999"/>
              <a:gd name="connsiteX2" fmla="*/ 6657973 w 6657973"/>
              <a:gd name="connsiteY2" fmla="*/ 3630706 h 6857999"/>
              <a:gd name="connsiteX3" fmla="*/ 6657972 w 6657973"/>
              <a:gd name="connsiteY3" fmla="*/ 6857999 h 6857999"/>
              <a:gd name="connsiteX4" fmla="*/ 2362198 w 6657973"/>
              <a:gd name="connsiteY4" fmla="*/ 6857999 h 6857999"/>
              <a:gd name="connsiteX5" fmla="*/ 2362198 w 6657973"/>
              <a:gd name="connsiteY5" fmla="*/ 6857999 h 6857999"/>
              <a:gd name="connsiteX6" fmla="*/ 0 w 6657973"/>
              <a:gd name="connsiteY6" fmla="*/ 34385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7973" h="6857999">
                <a:moveTo>
                  <a:pt x="2362199" y="0"/>
                </a:moveTo>
                <a:lnTo>
                  <a:pt x="6657973" y="0"/>
                </a:lnTo>
                <a:lnTo>
                  <a:pt x="6657973" y="3630706"/>
                </a:lnTo>
                <a:lnTo>
                  <a:pt x="6657972" y="6857999"/>
                </a:lnTo>
                <a:lnTo>
                  <a:pt x="2362198" y="6857999"/>
                </a:lnTo>
                <a:lnTo>
                  <a:pt x="2362198" y="6857999"/>
                </a:lnTo>
                <a:lnTo>
                  <a:pt x="0" y="3438532"/>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Tree>
    <p:extLst>
      <p:ext uri="{BB962C8B-B14F-4D97-AF65-F5344CB8AC3E}">
        <p14:creationId xmlns:p14="http://schemas.microsoft.com/office/powerpoint/2010/main" val="20526332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4779BB"/>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300" b="0" i="0">
                <a:solidFill>
                  <a:srgbClr val="7E7E7E"/>
                </a:solidFill>
                <a:latin typeface="Times New Roman"/>
                <a:cs typeface="Times New Roman"/>
              </a:defRPr>
            </a:lvl1pPr>
          </a:lstStyle>
          <a:p>
            <a:pPr marL="12700">
              <a:lnSpc>
                <a:spcPts val="1475"/>
              </a:lnSpc>
            </a:pPr>
            <a:r>
              <a:rPr spc="-30"/>
              <a:t>Predicting</a:t>
            </a:r>
            <a:r>
              <a:rPr spc="20"/>
              <a:t> </a:t>
            </a:r>
            <a:r>
              <a:rPr spc="-25"/>
              <a:t>Hospital</a:t>
            </a:r>
            <a:r>
              <a:rPr spc="35"/>
              <a:t> </a:t>
            </a:r>
            <a:r>
              <a:rPr spc="-35"/>
              <a:t>Admission</a:t>
            </a:r>
            <a:r>
              <a:rPr spc="30"/>
              <a:t> </a:t>
            </a:r>
            <a:r>
              <a:rPr spc="-5"/>
              <a:t>for</a:t>
            </a:r>
            <a:r>
              <a:rPr spc="15"/>
              <a:t> </a:t>
            </a:r>
            <a:r>
              <a:rPr spc="55"/>
              <a:t>ED</a:t>
            </a:r>
            <a:r>
              <a:rPr spc="5"/>
              <a:t> </a:t>
            </a:r>
            <a:r>
              <a:rPr spc="-20"/>
              <a:t>Patients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11/30/2022</a:t>
            </a:fld>
            <a:endParaRPr lang="en-US"/>
          </a:p>
        </p:txBody>
      </p:sp>
      <p:sp>
        <p:nvSpPr>
          <p:cNvPr id="6" name="Holder 6"/>
          <p:cNvSpPr>
            <a:spLocks noGrp="1"/>
          </p:cNvSpPr>
          <p:nvPr>
            <p:ph type="sldNum" sz="quarter" idx="7"/>
          </p:nvPr>
        </p:nvSpPr>
        <p:spPr/>
        <p:txBody>
          <a:bodyPr lIns="0" tIns="0" rIns="0" bIns="0"/>
          <a:lstStyle>
            <a:lvl1pPr>
              <a:defRPr sz="1800" b="1" i="0">
                <a:solidFill>
                  <a:srgbClr val="7E7E7E"/>
                </a:solidFill>
                <a:latin typeface="Times New Roman"/>
                <a:cs typeface="Times New Roman"/>
              </a:defRPr>
            </a:lvl1pPr>
          </a:lstStyle>
          <a:p>
            <a:pPr marL="38100">
              <a:lnSpc>
                <a:spcPts val="2014"/>
              </a:lnSpc>
            </a:pPr>
            <a:fld id="{81D60167-4931-47E6-BA6A-407CBD079E47}" type="slidenum">
              <a:rPr spc="-60" dirty="0"/>
              <a:t>‹#›</a:t>
            </a:fld>
            <a:endParaRPr spc="-6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Image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A0412714-3F16-4874-BEA8-0EFECA6B9AA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
        <p:nvSpPr>
          <p:cNvPr id="4" name="그림 개체 틀 2">
            <a:extLst>
              <a:ext uri="{FF2B5EF4-FFF2-40B4-BE49-F238E27FC236}">
                <a16:creationId xmlns:a16="http://schemas.microsoft.com/office/drawing/2014/main" id="{249D4CAF-8D35-48B5-9BED-58C61F564415}"/>
              </a:ext>
            </a:extLst>
          </p:cNvPr>
          <p:cNvSpPr>
            <a:spLocks noGrp="1"/>
          </p:cNvSpPr>
          <p:nvPr>
            <p:ph type="pic" sz="quarter" idx="11" hasCustomPrompt="1"/>
          </p:nvPr>
        </p:nvSpPr>
        <p:spPr>
          <a:xfrm>
            <a:off x="0" y="1713554"/>
            <a:ext cx="12192000" cy="324036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a:t>Place Your Picture Here And Send To Back</a:t>
            </a:r>
            <a:endParaRPr lang="ko-KR" altLang="en-US"/>
          </a:p>
        </p:txBody>
      </p:sp>
    </p:spTree>
    <p:extLst>
      <p:ext uri="{BB962C8B-B14F-4D97-AF65-F5344CB8AC3E}">
        <p14:creationId xmlns:p14="http://schemas.microsoft.com/office/powerpoint/2010/main" val="439875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Resize without losing quality</a:t>
            </a:r>
            <a:endParaRPr lang="ko-KR" altLang="en-US" sz="1400" b="1">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Change Fill Color &amp;</a:t>
            </a:r>
          </a:p>
          <a:p>
            <a:r>
              <a:rPr lang="en-US" altLang="ko-KR" sz="1400" b="1">
                <a:solidFill>
                  <a:schemeClr val="bg1"/>
                </a:solidFill>
                <a:latin typeface="Arial" pitchFamily="34" charset="0"/>
                <a:cs typeface="Arial" pitchFamily="34" charset="0"/>
              </a:rPr>
              <a:t>Line Color</a:t>
            </a:r>
            <a:endParaRPr lang="ko-KR" altLang="en-US" sz="1400" b="1">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a:solidFill>
                  <a:schemeClr val="bg1"/>
                </a:solidFill>
                <a:latin typeface="Arial" pitchFamily="34" charset="0"/>
                <a:cs typeface="Arial" pitchFamily="34" charset="0"/>
              </a:rPr>
              <a:t>www.allppt.com</a:t>
            </a:r>
            <a:endParaRPr lang="ko-KR" altLang="en-US" sz="140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a:solidFill>
                  <a:schemeClr val="bg1"/>
                </a:solidFill>
                <a:latin typeface="+mn-lt"/>
                <a:ea typeface="+mn-ea"/>
                <a:cs typeface="Arial" pitchFamily="34" charset="0"/>
              </a:rPr>
              <a:t>FREE </a:t>
            </a:r>
          </a:p>
          <a:p>
            <a:r>
              <a:rPr lang="en-US" altLang="ko-KR" sz="2800" b="1">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4779BB"/>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300" b="0" i="0">
                <a:solidFill>
                  <a:srgbClr val="7E7E7E"/>
                </a:solidFill>
                <a:latin typeface="Times New Roman"/>
                <a:cs typeface="Times New Roman"/>
              </a:defRPr>
            </a:lvl1pPr>
          </a:lstStyle>
          <a:p>
            <a:pPr marL="12700">
              <a:lnSpc>
                <a:spcPts val="1475"/>
              </a:lnSpc>
            </a:pPr>
            <a:r>
              <a:rPr spc="-30"/>
              <a:t>Predicting</a:t>
            </a:r>
            <a:r>
              <a:rPr spc="20"/>
              <a:t> </a:t>
            </a:r>
            <a:r>
              <a:rPr spc="-25"/>
              <a:t>Hospital</a:t>
            </a:r>
            <a:r>
              <a:rPr spc="35"/>
              <a:t> </a:t>
            </a:r>
            <a:r>
              <a:rPr spc="-35"/>
              <a:t>Admission</a:t>
            </a:r>
            <a:r>
              <a:rPr spc="30"/>
              <a:t> </a:t>
            </a:r>
            <a:r>
              <a:rPr spc="-5"/>
              <a:t>for</a:t>
            </a:r>
            <a:r>
              <a:rPr spc="15"/>
              <a:t> </a:t>
            </a:r>
            <a:r>
              <a:rPr spc="55"/>
              <a:t>ED</a:t>
            </a:r>
            <a:r>
              <a:rPr spc="5"/>
              <a:t> </a:t>
            </a:r>
            <a:r>
              <a:rPr spc="-20"/>
              <a:t>Patients</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11/30/2022</a:t>
            </a:fld>
            <a:endParaRPr lang="en-US"/>
          </a:p>
        </p:txBody>
      </p:sp>
      <p:sp>
        <p:nvSpPr>
          <p:cNvPr id="7" name="Holder 7"/>
          <p:cNvSpPr>
            <a:spLocks noGrp="1"/>
          </p:cNvSpPr>
          <p:nvPr>
            <p:ph type="sldNum" sz="quarter" idx="7"/>
          </p:nvPr>
        </p:nvSpPr>
        <p:spPr/>
        <p:txBody>
          <a:bodyPr lIns="0" tIns="0" rIns="0" bIns="0"/>
          <a:lstStyle>
            <a:lvl1pPr>
              <a:defRPr sz="1800" b="1" i="0">
                <a:solidFill>
                  <a:srgbClr val="7E7E7E"/>
                </a:solidFill>
                <a:latin typeface="Times New Roman"/>
                <a:cs typeface="Times New Roman"/>
              </a:defRPr>
            </a:lvl1pPr>
          </a:lstStyle>
          <a:p>
            <a:pPr marL="38100">
              <a:lnSpc>
                <a:spcPts val="2014"/>
              </a:lnSpc>
            </a:pPr>
            <a:fld id="{81D60167-4931-47E6-BA6A-407CBD079E47}" type="slidenum">
              <a:rPr spc="-60" dirty="0"/>
              <a:t>‹#›</a:t>
            </a:fld>
            <a:endParaRPr spc="-6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4779BB"/>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1300" b="0" i="0">
                <a:solidFill>
                  <a:srgbClr val="7E7E7E"/>
                </a:solidFill>
                <a:latin typeface="Times New Roman"/>
                <a:cs typeface="Times New Roman"/>
              </a:defRPr>
            </a:lvl1pPr>
          </a:lstStyle>
          <a:p>
            <a:pPr marL="12700">
              <a:lnSpc>
                <a:spcPts val="1475"/>
              </a:lnSpc>
            </a:pPr>
            <a:r>
              <a:rPr spc="-30"/>
              <a:t>Predicting</a:t>
            </a:r>
            <a:r>
              <a:rPr spc="20"/>
              <a:t> </a:t>
            </a:r>
            <a:r>
              <a:rPr spc="-25"/>
              <a:t>Hospital</a:t>
            </a:r>
            <a:r>
              <a:rPr spc="35"/>
              <a:t> </a:t>
            </a:r>
            <a:r>
              <a:rPr spc="-35"/>
              <a:t>Admission</a:t>
            </a:r>
            <a:r>
              <a:rPr spc="30"/>
              <a:t> </a:t>
            </a:r>
            <a:r>
              <a:rPr spc="-5"/>
              <a:t>for</a:t>
            </a:r>
            <a:r>
              <a:rPr spc="15"/>
              <a:t> </a:t>
            </a:r>
            <a:r>
              <a:rPr spc="55"/>
              <a:t>ED</a:t>
            </a:r>
            <a:r>
              <a:rPr spc="5"/>
              <a:t> </a:t>
            </a:r>
            <a:r>
              <a:rPr spc="-20"/>
              <a:t>Patients</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11/30/2022</a:t>
            </a:fld>
            <a:endParaRPr lang="en-US"/>
          </a:p>
        </p:txBody>
      </p:sp>
      <p:sp>
        <p:nvSpPr>
          <p:cNvPr id="5" name="Holder 5"/>
          <p:cNvSpPr>
            <a:spLocks noGrp="1"/>
          </p:cNvSpPr>
          <p:nvPr>
            <p:ph type="sldNum" sz="quarter" idx="7"/>
          </p:nvPr>
        </p:nvSpPr>
        <p:spPr/>
        <p:txBody>
          <a:bodyPr lIns="0" tIns="0" rIns="0" bIns="0"/>
          <a:lstStyle>
            <a:lvl1pPr>
              <a:defRPr sz="1800" b="1" i="0">
                <a:solidFill>
                  <a:srgbClr val="7E7E7E"/>
                </a:solidFill>
                <a:latin typeface="Times New Roman"/>
                <a:cs typeface="Times New Roman"/>
              </a:defRPr>
            </a:lvl1pPr>
          </a:lstStyle>
          <a:p>
            <a:pPr marL="38100">
              <a:lnSpc>
                <a:spcPts val="2014"/>
              </a:lnSpc>
            </a:pPr>
            <a:fld id="{81D60167-4931-47E6-BA6A-407CBD079E47}" type="slidenum">
              <a:rPr spc="-60" dirty="0"/>
              <a:t>‹#›</a:t>
            </a:fld>
            <a:endParaRPr spc="-6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300" b="0" i="0">
                <a:solidFill>
                  <a:srgbClr val="7E7E7E"/>
                </a:solidFill>
                <a:latin typeface="Times New Roman"/>
                <a:cs typeface="Times New Roman"/>
              </a:defRPr>
            </a:lvl1pPr>
          </a:lstStyle>
          <a:p>
            <a:pPr marL="12700">
              <a:lnSpc>
                <a:spcPts val="1475"/>
              </a:lnSpc>
            </a:pPr>
            <a:r>
              <a:rPr spc="-30"/>
              <a:t>Predicting</a:t>
            </a:r>
            <a:r>
              <a:rPr spc="20"/>
              <a:t> </a:t>
            </a:r>
            <a:r>
              <a:rPr spc="-25"/>
              <a:t>Hospital</a:t>
            </a:r>
            <a:r>
              <a:rPr spc="35"/>
              <a:t> </a:t>
            </a:r>
            <a:r>
              <a:rPr spc="-35"/>
              <a:t>Admission</a:t>
            </a:r>
            <a:r>
              <a:rPr spc="30"/>
              <a:t> </a:t>
            </a:r>
            <a:r>
              <a:rPr spc="-5"/>
              <a:t>for</a:t>
            </a:r>
            <a:r>
              <a:rPr spc="15"/>
              <a:t> </a:t>
            </a:r>
            <a:r>
              <a:rPr spc="55"/>
              <a:t>ED</a:t>
            </a:r>
            <a:r>
              <a:rPr spc="5"/>
              <a:t> </a:t>
            </a:r>
            <a:r>
              <a:rPr spc="-20"/>
              <a:t>Patients</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11/30/2022</a:t>
            </a:fld>
            <a:endParaRPr lang="en-US"/>
          </a:p>
        </p:txBody>
      </p:sp>
      <p:sp>
        <p:nvSpPr>
          <p:cNvPr id="4" name="Holder 4"/>
          <p:cNvSpPr>
            <a:spLocks noGrp="1"/>
          </p:cNvSpPr>
          <p:nvPr>
            <p:ph type="sldNum" sz="quarter" idx="7"/>
          </p:nvPr>
        </p:nvSpPr>
        <p:spPr/>
        <p:txBody>
          <a:bodyPr lIns="0" tIns="0" rIns="0" bIns="0"/>
          <a:lstStyle>
            <a:lvl1pPr>
              <a:defRPr sz="1800" b="1" i="0">
                <a:solidFill>
                  <a:srgbClr val="7E7E7E"/>
                </a:solidFill>
                <a:latin typeface="Times New Roman"/>
                <a:cs typeface="Times New Roman"/>
              </a:defRPr>
            </a:lvl1pPr>
          </a:lstStyle>
          <a:p>
            <a:pPr marL="38100">
              <a:lnSpc>
                <a:spcPts val="2014"/>
              </a:lnSpc>
            </a:pPr>
            <a:fld id="{81D60167-4931-47E6-BA6A-407CBD079E47}" type="slidenum">
              <a:rPr spc="-60" dirty="0"/>
              <a:t>‹#›</a:t>
            </a:fld>
            <a:endParaRPr spc="-6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218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5C313C-9909-469D-8AF9-D4F3DA949E2A}"/>
              </a:ext>
            </a:extLst>
          </p:cNvPr>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CA101864-0A78-4DA0-B3D6-C3BCE08BDE4E}"/>
              </a:ext>
            </a:extLst>
          </p:cNvPr>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311EB2B1-1FFF-40A7-8916-39F9F66C67AE}"/>
              </a:ext>
            </a:extLst>
          </p:cNvPr>
          <p:cNvGrpSpPr/>
          <p:nvPr userDrawn="1"/>
        </p:nvGrpSpPr>
        <p:grpSpPr>
          <a:xfrm>
            <a:off x="-189873" y="30973"/>
            <a:ext cx="2984373" cy="1122167"/>
            <a:chOff x="-82869" y="2041805"/>
            <a:chExt cx="2984373" cy="1122167"/>
          </a:xfrm>
        </p:grpSpPr>
        <p:grpSp>
          <p:nvGrpSpPr>
            <p:cNvPr id="69" name="Group 68">
              <a:extLst>
                <a:ext uri="{FF2B5EF4-FFF2-40B4-BE49-F238E27FC236}">
                  <a16:creationId xmlns:a16="http://schemas.microsoft.com/office/drawing/2014/main" id="{3E57FF97-F37F-4F19-9B19-E980E9F0D19F}"/>
                </a:ext>
              </a:extLst>
            </p:cNvPr>
            <p:cNvGrpSpPr/>
            <p:nvPr userDrawn="1"/>
          </p:nvGrpSpPr>
          <p:grpSpPr>
            <a:xfrm>
              <a:off x="200146" y="2104325"/>
              <a:ext cx="2701358" cy="875012"/>
              <a:chOff x="1066498" y="286265"/>
              <a:chExt cx="11991969" cy="3884392"/>
            </a:xfrm>
            <a:solidFill>
              <a:schemeClr val="bg1"/>
            </a:solidFill>
          </p:grpSpPr>
          <p:sp>
            <p:nvSpPr>
              <p:cNvPr id="97" name="Rectangle 96">
                <a:extLst>
                  <a:ext uri="{FF2B5EF4-FFF2-40B4-BE49-F238E27FC236}">
                    <a16:creationId xmlns:a16="http://schemas.microsoft.com/office/drawing/2014/main" id="{E4701247-9B01-4379-8F79-CA130966C099}"/>
                  </a:ext>
                </a:extLst>
              </p:cNvPr>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0C40288-889F-4C14-813B-93CB4BE3595D}"/>
                  </a:ext>
                </a:extLst>
              </p:cNvPr>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988AA3-AADC-43BF-BC51-C5A0FD6710AE}"/>
                  </a:ext>
                </a:extLst>
              </p:cNvPr>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7ACEEB3-7388-4FAA-9D8F-35B2DDACCB47}"/>
                  </a:ext>
                </a:extLst>
              </p:cNvPr>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28B62BF-3D3C-4C75-B055-917521385691}"/>
                  </a:ext>
                </a:extLst>
              </p:cNvPr>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C31D63E-DEE2-491E-9108-5BD8FEECDE81}"/>
                  </a:ext>
                </a:extLst>
              </p:cNvPr>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A36B86-0126-4E44-9EB4-D5952A49774C}"/>
                  </a:ext>
                </a:extLst>
              </p:cNvPr>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FC6C0F2-4F5A-465F-B239-2C2658FF3BC2}"/>
                  </a:ext>
                </a:extLst>
              </p:cNvPr>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2F8833E-DE8E-4ACF-991D-49002FAD3BF4}"/>
                  </a:ext>
                </a:extLst>
              </p:cNvPr>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AE6E730-12DC-414C-84D3-DC429C339049}"/>
                  </a:ext>
                </a:extLst>
              </p:cNvPr>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2CB1C93-47AD-4BD1-8229-9CFC6459EAAF}"/>
                  </a:ext>
                </a:extLst>
              </p:cNvPr>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385550C-3847-41F7-8366-E6F331200B1B}"/>
                  </a:ext>
                </a:extLst>
              </p:cNvPr>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D958013-051E-4D57-83E4-4510DA1FC7CB}"/>
                  </a:ext>
                </a:extLst>
              </p:cNvPr>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892A3E6-91D0-4236-9EB4-5F593A2EBB68}"/>
                  </a:ext>
                </a:extLst>
              </p:cNvPr>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49B3538-18F0-488E-BB58-795CA3E8B7C1}"/>
                </a:ext>
              </a:extLst>
            </p:cNvPr>
            <p:cNvGrpSpPr/>
            <p:nvPr userDrawn="1"/>
          </p:nvGrpSpPr>
          <p:grpSpPr>
            <a:xfrm>
              <a:off x="-82869" y="2041805"/>
              <a:ext cx="2978819" cy="1122167"/>
              <a:chOff x="-189872" y="8725"/>
              <a:chExt cx="13223684" cy="4981553"/>
            </a:xfrm>
          </p:grpSpPr>
          <p:sp>
            <p:nvSpPr>
              <p:cNvPr id="71" name="Freeform: Shape 70">
                <a:extLst>
                  <a:ext uri="{FF2B5EF4-FFF2-40B4-BE49-F238E27FC236}">
                    <a16:creationId xmlns:a16="http://schemas.microsoft.com/office/drawing/2014/main" id="{8D3342D1-A811-485D-BB35-CA6AD2F8F98A}"/>
                  </a:ext>
                </a:extLst>
              </p:cNvPr>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FE4E21AD-0E48-482D-92A7-D8F93B494FD7}"/>
                  </a:ext>
                </a:extLst>
              </p:cNvPr>
              <p:cNvCxnSpPr>
                <a:cxnSpLocks/>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407AE8-E730-48DD-A85F-BB30A7105592}"/>
                  </a:ext>
                </a:extLst>
              </p:cNvPr>
              <p:cNvCxnSpPr>
                <a:cxnSpLocks/>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954099B-AE86-4318-A3AA-7879DA254C89}"/>
                  </a:ext>
                </a:extLst>
              </p:cNvPr>
              <p:cNvCxnSpPr>
                <a:cxnSpLocks/>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796D9-34CB-446F-8C6C-E892F8C5B9A5}"/>
                  </a:ext>
                </a:extLst>
              </p:cNvPr>
              <p:cNvCxnSpPr>
                <a:cxnSpLocks/>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2ABBB4-D4BB-4625-A164-F50D7D41F3CE}"/>
                  </a:ext>
                </a:extLst>
              </p:cNvPr>
              <p:cNvCxnSpPr>
                <a:cxnSpLocks/>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710375-77AA-49E0-A302-408F4182C3FE}"/>
                  </a:ext>
                </a:extLst>
              </p:cNvPr>
              <p:cNvCxnSpPr>
                <a:cxnSpLocks/>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E20859B-CDB1-4EDD-95C3-AD7E058B4EA0}"/>
                  </a:ext>
                </a:extLst>
              </p:cNvPr>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C308384-A5E5-46C3-9EB3-5223C132CDAC}"/>
                  </a:ext>
                </a:extLst>
              </p:cNvPr>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3E74C94-8210-46D1-8EDD-B2C85995DB80}"/>
                  </a:ext>
                </a:extLst>
              </p:cNvPr>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258143-A5BC-432E-8135-895A78D7C940}"/>
                  </a:ext>
                </a:extLst>
              </p:cNvPr>
              <p:cNvCxnSpPr>
                <a:cxnSpLocks/>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21C80A-6649-41B0-88E4-C5D5531E250B}"/>
                  </a:ext>
                </a:extLst>
              </p:cNvPr>
              <p:cNvCxnSpPr>
                <a:cxnSpLocks/>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3A23F11-AC30-4BC4-9767-A2A015B40E0E}"/>
                  </a:ext>
                </a:extLst>
              </p:cNvPr>
              <p:cNvCxnSpPr>
                <a:cxnSpLocks/>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0467B1-3C2E-4AED-BF5C-475467E36519}"/>
                  </a:ext>
                </a:extLst>
              </p:cNvPr>
              <p:cNvCxnSpPr>
                <a:cxnSpLocks/>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81F91D-A5F6-4D87-BD20-0F2144E81D98}"/>
                  </a:ext>
                </a:extLst>
              </p:cNvPr>
              <p:cNvCxnSpPr>
                <a:cxnSpLocks/>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0141A34-43F0-4BB2-B8F7-CCE47CC97474}"/>
                  </a:ext>
                </a:extLst>
              </p:cNvPr>
              <p:cNvCxnSpPr>
                <a:cxnSpLocks/>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6046D093-C87E-4FDE-8401-F242157D8F87}"/>
                  </a:ext>
                </a:extLst>
              </p:cNvPr>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343899 w 2391302"/>
                  <a:gd name="connsiteY2" fmla="*/ 0 h 381222"/>
                  <a:gd name="connsiteX3" fmla="*/ 850418 w 2391302"/>
                  <a:gd name="connsiteY3" fmla="*/ 375890 h 381222"/>
                  <a:gd name="connsiteX4" fmla="*/ 2391302 w 2391302"/>
                  <a:gd name="connsiteY4" fmla="*/ 381222 h 381222"/>
                  <a:gd name="connsiteX5" fmla="*/ 2391302 w 2391302"/>
                  <a:gd name="connsiteY5" fmla="*/ 381222 h 381222"/>
                  <a:gd name="connsiteX0" fmla="*/ 0 w 2391302"/>
                  <a:gd name="connsiteY0" fmla="*/ 7998 h 381222"/>
                  <a:gd name="connsiteX1" fmla="*/ 343899 w 2391302"/>
                  <a:gd name="connsiteY1" fmla="*/ 0 h 381222"/>
                  <a:gd name="connsiteX2" fmla="*/ 850418 w 2391302"/>
                  <a:gd name="connsiteY2" fmla="*/ 375890 h 381222"/>
                  <a:gd name="connsiteX3" fmla="*/ 2391302 w 2391302"/>
                  <a:gd name="connsiteY3" fmla="*/ 381222 h 381222"/>
                  <a:gd name="connsiteX4" fmla="*/ 2391302 w 2391302"/>
                  <a:gd name="connsiteY4" fmla="*/ 381222 h 381222"/>
                  <a:gd name="connsiteX0" fmla="*/ 0 w 2047403"/>
                  <a:gd name="connsiteY0" fmla="*/ 0 h 381222"/>
                  <a:gd name="connsiteX1" fmla="*/ 506519 w 2047403"/>
                  <a:gd name="connsiteY1" fmla="*/ 375890 h 381222"/>
                  <a:gd name="connsiteX2" fmla="*/ 2047403 w 2047403"/>
                  <a:gd name="connsiteY2" fmla="*/ 381222 h 381222"/>
                  <a:gd name="connsiteX3" fmla="*/ 2047403 w 2047403"/>
                  <a:gd name="connsiteY3" fmla="*/ 381222 h 381222"/>
                </a:gdLst>
                <a:ahLst/>
                <a:cxnLst>
                  <a:cxn ang="0">
                    <a:pos x="connsiteX0" y="connsiteY0"/>
                  </a:cxn>
                  <a:cxn ang="0">
                    <a:pos x="connsiteX1" y="connsiteY1"/>
                  </a:cxn>
                  <a:cxn ang="0">
                    <a:pos x="connsiteX2" y="connsiteY2"/>
                  </a:cxn>
                  <a:cxn ang="0">
                    <a:pos x="connsiteX3" y="connsiteY3"/>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3AE092B6-338B-4D0B-A830-BFE6769978DF}"/>
                  </a:ext>
                </a:extLst>
              </p:cNvPr>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935726 w 2391302"/>
                  <a:gd name="connsiteY4" fmla="*/ 373714 h 381222"/>
                  <a:gd name="connsiteX5" fmla="*/ 2391302 w 2391302"/>
                  <a:gd name="connsiteY5" fmla="*/ 381222 h 381222"/>
                  <a:gd name="connsiteX6" fmla="*/ 2391302 w 2391302"/>
                  <a:gd name="connsiteY6" fmla="*/ 381222 h 381222"/>
                  <a:gd name="connsiteX0" fmla="*/ 0 w 2391302"/>
                  <a:gd name="connsiteY0" fmla="*/ 7998 h 381222"/>
                  <a:gd name="connsiteX1" fmla="*/ 71979 w 2391302"/>
                  <a:gd name="connsiteY1" fmla="*/ 7998 h 381222"/>
                  <a:gd name="connsiteX2" fmla="*/ 343899 w 2391302"/>
                  <a:gd name="connsiteY2" fmla="*/ 0 h 381222"/>
                  <a:gd name="connsiteX3" fmla="*/ 935726 w 2391302"/>
                  <a:gd name="connsiteY3" fmla="*/ 373714 h 381222"/>
                  <a:gd name="connsiteX4" fmla="*/ 2391302 w 2391302"/>
                  <a:gd name="connsiteY4" fmla="*/ 381222 h 381222"/>
                  <a:gd name="connsiteX5" fmla="*/ 2391302 w 2391302"/>
                  <a:gd name="connsiteY5" fmla="*/ 381222 h 381222"/>
                  <a:gd name="connsiteX0" fmla="*/ 0 w 2319323"/>
                  <a:gd name="connsiteY0" fmla="*/ 7998 h 381222"/>
                  <a:gd name="connsiteX1" fmla="*/ 271920 w 2319323"/>
                  <a:gd name="connsiteY1" fmla="*/ 0 h 381222"/>
                  <a:gd name="connsiteX2" fmla="*/ 863747 w 2319323"/>
                  <a:gd name="connsiteY2" fmla="*/ 373714 h 381222"/>
                  <a:gd name="connsiteX3" fmla="*/ 2319323 w 2319323"/>
                  <a:gd name="connsiteY3" fmla="*/ 381222 h 381222"/>
                  <a:gd name="connsiteX4" fmla="*/ 2319323 w 2319323"/>
                  <a:gd name="connsiteY4" fmla="*/ 381222 h 381222"/>
                  <a:gd name="connsiteX0" fmla="*/ 0 w 2188694"/>
                  <a:gd name="connsiteY0" fmla="*/ 10175 h 381222"/>
                  <a:gd name="connsiteX1" fmla="*/ 141291 w 2188694"/>
                  <a:gd name="connsiteY1" fmla="*/ 0 h 381222"/>
                  <a:gd name="connsiteX2" fmla="*/ 733118 w 2188694"/>
                  <a:gd name="connsiteY2" fmla="*/ 373714 h 381222"/>
                  <a:gd name="connsiteX3" fmla="*/ 2188694 w 2188694"/>
                  <a:gd name="connsiteY3" fmla="*/ 381222 h 381222"/>
                  <a:gd name="connsiteX4" fmla="*/ 2188694 w 2188694"/>
                  <a:gd name="connsiteY4" fmla="*/ 381222 h 381222"/>
                  <a:gd name="connsiteX0" fmla="*/ 0 w 2162035"/>
                  <a:gd name="connsiteY0" fmla="*/ 0 h 381930"/>
                  <a:gd name="connsiteX1" fmla="*/ 114632 w 2162035"/>
                  <a:gd name="connsiteY1" fmla="*/ 708 h 381930"/>
                  <a:gd name="connsiteX2" fmla="*/ 706459 w 2162035"/>
                  <a:gd name="connsiteY2" fmla="*/ 374422 h 381930"/>
                  <a:gd name="connsiteX3" fmla="*/ 2162035 w 2162035"/>
                  <a:gd name="connsiteY3" fmla="*/ 381930 h 381930"/>
                  <a:gd name="connsiteX4" fmla="*/ 2162035 w 2162035"/>
                  <a:gd name="connsiteY4" fmla="*/ 381930 h 38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174C63A9-B1AA-42AC-A07D-663E5B3DC602}"/>
                  </a:ext>
                </a:extLst>
              </p:cNvPr>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3BF2365-0B0D-40B9-A063-33FD0FCECA03}"/>
                  </a:ext>
                </a:extLst>
              </p:cNvPr>
              <p:cNvCxnSpPr>
                <a:cxnSpLocks/>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89CC75-F22D-4E8B-AA38-EB6225EAE0DE}"/>
                  </a:ext>
                </a:extLst>
              </p:cNvPr>
              <p:cNvCxnSpPr>
                <a:cxnSpLocks/>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D7047D-8AC7-435B-B610-9DBAF202BD50}"/>
                  </a:ext>
                </a:extLst>
              </p:cNvPr>
              <p:cNvCxnSpPr>
                <a:cxnSpLocks/>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C52008-23DF-4D3A-8C73-AEE0F4532613}"/>
                  </a:ext>
                </a:extLst>
              </p:cNvPr>
              <p:cNvCxnSpPr>
                <a:cxnSpLocks/>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23CB5B-5948-44E4-9BF6-B83CCE7F7777}"/>
                  </a:ext>
                </a:extLst>
              </p:cNvPr>
              <p:cNvCxnSpPr>
                <a:cxnSpLocks/>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AF4F6D-11CE-4C3D-AE20-E4F6CF1428B3}"/>
                  </a:ext>
                </a:extLst>
              </p:cNvPr>
              <p:cNvCxnSpPr>
                <a:cxnSpLocks/>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700EA4F-DA6F-4D72-B8FA-FD385DDD00E9}"/>
                  </a:ext>
                </a:extLst>
              </p:cNvPr>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0" y="0"/>
            <a:ext cx="12188952" cy="381000"/>
          </a:xfrm>
          <a:prstGeom prst="rect">
            <a:avLst/>
          </a:prstGeom>
        </p:spPr>
      </p:pic>
      <p:pic>
        <p:nvPicPr>
          <p:cNvPr id="17" name="bg object 17"/>
          <p:cNvPicPr/>
          <p:nvPr/>
        </p:nvPicPr>
        <p:blipFill>
          <a:blip r:embed="rId9" cstate="print"/>
          <a:stretch>
            <a:fillRect/>
          </a:stretch>
        </p:blipFill>
        <p:spPr>
          <a:xfrm>
            <a:off x="11298935" y="5791198"/>
            <a:ext cx="685800" cy="992124"/>
          </a:xfrm>
          <a:prstGeom prst="rect">
            <a:avLst/>
          </a:prstGeom>
        </p:spPr>
      </p:pic>
      <p:sp>
        <p:nvSpPr>
          <p:cNvPr id="2" name="Holder 2"/>
          <p:cNvSpPr>
            <a:spLocks noGrp="1"/>
          </p:cNvSpPr>
          <p:nvPr>
            <p:ph type="title"/>
          </p:nvPr>
        </p:nvSpPr>
        <p:spPr>
          <a:xfrm>
            <a:off x="515823" y="323850"/>
            <a:ext cx="11160353" cy="513715"/>
          </a:xfrm>
          <a:prstGeom prst="rect">
            <a:avLst/>
          </a:prstGeom>
        </p:spPr>
        <p:txBody>
          <a:bodyPr wrap="square" lIns="0" tIns="0" rIns="0" bIns="0">
            <a:spAutoFit/>
          </a:bodyPr>
          <a:lstStyle>
            <a:lvl1pPr>
              <a:defRPr sz="3200" b="1" i="0">
                <a:solidFill>
                  <a:srgbClr val="4779BB"/>
                </a:solidFill>
                <a:latin typeface="Times New Roman"/>
                <a:cs typeface="Times New Roman"/>
              </a:defRPr>
            </a:lvl1pPr>
          </a:lstStyle>
          <a:p>
            <a:endParaRPr/>
          </a:p>
        </p:txBody>
      </p:sp>
      <p:sp>
        <p:nvSpPr>
          <p:cNvPr id="3" name="Holder 3"/>
          <p:cNvSpPr>
            <a:spLocks noGrp="1"/>
          </p:cNvSpPr>
          <p:nvPr>
            <p:ph type="body" idx="1"/>
          </p:nvPr>
        </p:nvSpPr>
        <p:spPr>
          <a:xfrm>
            <a:off x="1517650" y="2151656"/>
            <a:ext cx="9163050" cy="227837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83540" y="6567510"/>
            <a:ext cx="3046729" cy="210820"/>
          </a:xfrm>
          <a:prstGeom prst="rect">
            <a:avLst/>
          </a:prstGeom>
        </p:spPr>
        <p:txBody>
          <a:bodyPr wrap="square" lIns="0" tIns="0" rIns="0" bIns="0">
            <a:spAutoFit/>
          </a:bodyPr>
          <a:lstStyle>
            <a:lvl1pPr>
              <a:defRPr sz="1300" b="0" i="0">
                <a:solidFill>
                  <a:srgbClr val="7E7E7E"/>
                </a:solidFill>
                <a:latin typeface="Times New Roman"/>
                <a:cs typeface="Times New Roman"/>
              </a:defRPr>
            </a:lvl1pPr>
          </a:lstStyle>
          <a:p>
            <a:pPr marL="12700">
              <a:lnSpc>
                <a:spcPts val="1475"/>
              </a:lnSpc>
            </a:pPr>
            <a:r>
              <a:rPr spc="-30"/>
              <a:t>Predicting</a:t>
            </a:r>
            <a:r>
              <a:rPr spc="20"/>
              <a:t> </a:t>
            </a:r>
            <a:r>
              <a:rPr spc="-25"/>
              <a:t>Hospital</a:t>
            </a:r>
            <a:r>
              <a:rPr spc="35"/>
              <a:t> </a:t>
            </a:r>
            <a:r>
              <a:rPr spc="-35"/>
              <a:t>Admission</a:t>
            </a:r>
            <a:r>
              <a:rPr spc="30"/>
              <a:t> </a:t>
            </a:r>
            <a:r>
              <a:rPr spc="-5"/>
              <a:t>for</a:t>
            </a:r>
            <a:r>
              <a:rPr spc="15"/>
              <a:t> </a:t>
            </a:r>
            <a:r>
              <a:rPr spc="55"/>
              <a:t>ED</a:t>
            </a:r>
            <a:r>
              <a:rPr spc="5"/>
              <a:t> </a:t>
            </a:r>
            <a:r>
              <a:rPr spc="-20"/>
              <a:t>Patients</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smtClean="0"/>
              <a:t>11/30/2022</a:t>
            </a:fld>
            <a:endParaRPr lang="en-US"/>
          </a:p>
        </p:txBody>
      </p:sp>
      <p:sp>
        <p:nvSpPr>
          <p:cNvPr id="6" name="Holder 6"/>
          <p:cNvSpPr>
            <a:spLocks noGrp="1"/>
          </p:cNvSpPr>
          <p:nvPr>
            <p:ph type="sldNum" sz="quarter" idx="7"/>
          </p:nvPr>
        </p:nvSpPr>
        <p:spPr>
          <a:xfrm>
            <a:off x="10861547" y="6522753"/>
            <a:ext cx="302259" cy="283209"/>
          </a:xfrm>
          <a:prstGeom prst="rect">
            <a:avLst/>
          </a:prstGeom>
        </p:spPr>
        <p:txBody>
          <a:bodyPr wrap="square" lIns="0" tIns="0" rIns="0" bIns="0">
            <a:spAutoFit/>
          </a:bodyPr>
          <a:lstStyle>
            <a:lvl1pPr>
              <a:defRPr sz="1800" b="1" i="0">
                <a:solidFill>
                  <a:srgbClr val="7E7E7E"/>
                </a:solidFill>
                <a:latin typeface="Times New Roman"/>
                <a:cs typeface="Times New Roman"/>
              </a:defRPr>
            </a:lvl1pPr>
          </a:lstStyle>
          <a:p>
            <a:pPr marL="38100">
              <a:lnSpc>
                <a:spcPts val="2014"/>
              </a:lnSpc>
            </a:pPr>
            <a:fld id="{81D60167-4931-47E6-BA6A-407CBD079E47}" type="slidenum">
              <a:rPr spc="-60" dirty="0"/>
              <a:t>‹#›</a:t>
            </a:fld>
            <a:endParaRPr spc="-6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90" r:id="rId7"/>
    <p:sldLayoutId id="2147483680" r:id="rId8"/>
    <p:sldLayoutId id="2147483681" r:id="rId9"/>
    <p:sldLayoutId id="2147483682" r:id="rId10"/>
    <p:sldLayoutId id="2147483691" r:id="rId11"/>
    <p:sldLayoutId id="2147483684" r:id="rId12"/>
    <p:sldLayoutId id="2147483693" r:id="rId13"/>
    <p:sldLayoutId id="2147483686" r:id="rId14"/>
    <p:sldLayoutId id="2147483692" r:id="rId15"/>
    <p:sldLayoutId id="2147483687" r:id="rId16"/>
    <p:sldLayoutId id="2147483688" r:id="rId17"/>
    <p:sldLayoutId id="2147483671" r:id="rId18"/>
    <p:sldLayoutId id="214748367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98_6DA79917.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83_9DC7AD8.xml"/><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microsoft.com/office/2018/10/relationships/comments" Target="../comments/modernComment_18B_59081EF1.xml"/><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microsoft.com/office/2018/10/relationships/comments" Target="../comments/modernComment_19A_AB6B05BC.xml"/><Relationship Id="rId7" Type="http://schemas.openxmlformats.org/officeDocument/2006/relationships/image" Target="../media/image43.sv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microsoft.com/office/2018/10/relationships/comments" Target="../comments/modernComment_19B_99B54DB2.xml"/><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microsoft.com/office/2018/10/relationships/comments" Target="../comments/modernComment_19C_D758E24E.xml"/><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microsoft.com/office/2018/10/relationships/comments" Target="../comments/modernComment_19D_60441CA9.xm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B1_6A299695.xm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6F_5093553C.xm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microsoft.com/office/2018/10/relationships/comments" Target="../comments/modernComment_1A0_E1144E17.xm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7.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media" Target="../media/media3.m4a"/><Relationship Id="rId7" Type="http://schemas.openxmlformats.org/officeDocument/2006/relationships/image" Target="../media/image50.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notesSlide" Target="../notesSlides/notesSlide37.xml"/><Relationship Id="rId5" Type="http://schemas.openxmlformats.org/officeDocument/2006/relationships/slideLayout" Target="../slideLayouts/slideLayout5.xml"/><Relationship Id="rId4" Type="http://schemas.openxmlformats.org/officeDocument/2006/relationships/audio" Target="../media/media3.m4a"/></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sv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sv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62.jpeg"/><Relationship Id="rId5" Type="http://schemas.openxmlformats.org/officeDocument/2006/relationships/image" Target="../media/image58.jpeg"/><Relationship Id="rId4" Type="http://schemas.openxmlformats.org/officeDocument/2006/relationships/image" Target="../media/image61.sv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65.jpeg"/><Relationship Id="rId5" Type="http://schemas.openxmlformats.org/officeDocument/2006/relationships/image" Target="../media/image58.jpeg"/><Relationship Id="rId4" Type="http://schemas.openxmlformats.org/officeDocument/2006/relationships/image" Target="../media/image64.sv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3" Type="http://schemas.microsoft.com/office/2018/10/relationships/comments" Target="../comments/modernComment_19E_3911551B.xml"/><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18/10/relationships/comments" Target="../comments/modernComment_18A_67512B6B.xml"/><Relationship Id="rId7" Type="http://schemas.openxmlformats.org/officeDocument/2006/relationships/image" Target="../media/image29.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0.png"/><Relationship Id="rId5" Type="http://schemas.openxmlformats.org/officeDocument/2006/relationships/image" Target="../media/image27.png"/><Relationship Id="rId10"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81_74F4364D.xm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581659" y="364058"/>
            <a:ext cx="3705225" cy="1010148"/>
          </a:xfrm>
          <a:prstGeom prst="rect">
            <a:avLst/>
          </a:prstGeom>
        </p:spPr>
        <p:txBody>
          <a:bodyPr vert="horz" wrap="square" lIns="0" tIns="122555" rIns="0" bIns="0" rtlCol="0">
            <a:spAutoFit/>
          </a:bodyPr>
          <a:lstStyle/>
          <a:p>
            <a:pPr marL="12700" marR="5080" algn="l">
              <a:lnSpc>
                <a:spcPct val="80000"/>
              </a:lnSpc>
              <a:spcBef>
                <a:spcPts val="965"/>
              </a:spcBef>
            </a:pPr>
            <a:r>
              <a:rPr lang="en-US" sz="3600" b="0" spc="-65">
                <a:solidFill>
                  <a:srgbClr val="900303"/>
                </a:solidFill>
                <a:latin typeface="Times New Roman"/>
                <a:cs typeface="Times New Roman"/>
              </a:rPr>
              <a:t>Speech Recognition for Edge Devices</a:t>
            </a:r>
            <a:endParaRPr sz="3600">
              <a:latin typeface="Times New Roman"/>
              <a:cs typeface="Times New Roman"/>
            </a:endParaRPr>
          </a:p>
        </p:txBody>
      </p:sp>
      <p:sp>
        <p:nvSpPr>
          <p:cNvPr id="5" name="object 5"/>
          <p:cNvSpPr txBox="1"/>
          <p:nvPr/>
        </p:nvSpPr>
        <p:spPr>
          <a:xfrm>
            <a:off x="581659" y="2816479"/>
            <a:ext cx="3368040" cy="1647189"/>
          </a:xfrm>
          <a:prstGeom prst="rect">
            <a:avLst/>
          </a:prstGeom>
        </p:spPr>
        <p:txBody>
          <a:bodyPr vert="horz" wrap="square" lIns="0" tIns="60960" rIns="0" bIns="0" rtlCol="0">
            <a:spAutoFit/>
          </a:bodyPr>
          <a:lstStyle/>
          <a:p>
            <a:pPr marL="12700" marR="5080">
              <a:lnSpc>
                <a:spcPts val="3020"/>
              </a:lnSpc>
              <a:spcBef>
                <a:spcPts val="480"/>
              </a:spcBef>
            </a:pPr>
            <a:r>
              <a:rPr sz="2800" spc="-80">
                <a:solidFill>
                  <a:srgbClr val="585858"/>
                </a:solidFill>
                <a:latin typeface="Times New Roman"/>
                <a:cs typeface="Times New Roman"/>
              </a:rPr>
              <a:t>University</a:t>
            </a:r>
            <a:r>
              <a:rPr sz="2800" spc="-20">
                <a:solidFill>
                  <a:srgbClr val="585858"/>
                </a:solidFill>
                <a:latin typeface="Times New Roman"/>
                <a:cs typeface="Times New Roman"/>
              </a:rPr>
              <a:t> </a:t>
            </a:r>
            <a:r>
              <a:rPr sz="2800" spc="-5">
                <a:solidFill>
                  <a:srgbClr val="585858"/>
                </a:solidFill>
                <a:latin typeface="Times New Roman"/>
                <a:cs typeface="Times New Roman"/>
              </a:rPr>
              <a:t>of</a:t>
            </a:r>
            <a:r>
              <a:rPr sz="2800" spc="-15">
                <a:solidFill>
                  <a:srgbClr val="585858"/>
                </a:solidFill>
                <a:latin typeface="Times New Roman"/>
                <a:cs typeface="Times New Roman"/>
              </a:rPr>
              <a:t> </a:t>
            </a:r>
            <a:r>
              <a:rPr sz="2800" spc="-80">
                <a:solidFill>
                  <a:srgbClr val="585858"/>
                </a:solidFill>
                <a:latin typeface="Times New Roman"/>
                <a:cs typeface="Times New Roman"/>
              </a:rPr>
              <a:t>Chicago </a:t>
            </a:r>
            <a:r>
              <a:rPr sz="2800" spc="-75">
                <a:solidFill>
                  <a:srgbClr val="585858"/>
                </a:solidFill>
                <a:latin typeface="Times New Roman"/>
                <a:cs typeface="Times New Roman"/>
              </a:rPr>
              <a:t> </a:t>
            </a:r>
            <a:r>
              <a:rPr sz="2800" spc="-180">
                <a:solidFill>
                  <a:srgbClr val="585858"/>
                </a:solidFill>
                <a:latin typeface="Times New Roman"/>
                <a:cs typeface="Times New Roman"/>
              </a:rPr>
              <a:t>MS</a:t>
            </a:r>
            <a:r>
              <a:rPr sz="2800" spc="-110">
                <a:solidFill>
                  <a:srgbClr val="585858"/>
                </a:solidFill>
                <a:latin typeface="Times New Roman"/>
                <a:cs typeface="Times New Roman"/>
              </a:rPr>
              <a:t>c</a:t>
            </a:r>
            <a:r>
              <a:rPr lang="en-US" sz="2800" spc="-5">
                <a:solidFill>
                  <a:srgbClr val="585858"/>
                </a:solidFill>
                <a:latin typeface="Times New Roman"/>
                <a:cs typeface="Times New Roman"/>
              </a:rPr>
              <a:t>A</a:t>
            </a:r>
            <a:r>
              <a:rPr sz="2800">
                <a:solidFill>
                  <a:srgbClr val="585858"/>
                </a:solidFill>
                <a:latin typeface="Times New Roman"/>
                <a:cs typeface="Times New Roman"/>
              </a:rPr>
              <a:t> </a:t>
            </a:r>
            <a:r>
              <a:rPr sz="2800" spc="-125">
                <a:solidFill>
                  <a:srgbClr val="585858"/>
                </a:solidFill>
                <a:latin typeface="Times New Roman"/>
                <a:cs typeface="Times New Roman"/>
              </a:rPr>
              <a:t>C</a:t>
            </a:r>
            <a:r>
              <a:rPr sz="2800" spc="-75">
                <a:solidFill>
                  <a:srgbClr val="585858"/>
                </a:solidFill>
                <a:latin typeface="Times New Roman"/>
                <a:cs typeface="Times New Roman"/>
              </a:rPr>
              <a:t>a</a:t>
            </a:r>
            <a:r>
              <a:rPr sz="2800" spc="-15">
                <a:solidFill>
                  <a:srgbClr val="585858"/>
                </a:solidFill>
                <a:latin typeface="Times New Roman"/>
                <a:cs typeface="Times New Roman"/>
              </a:rPr>
              <a:t>pstone</a:t>
            </a:r>
            <a:endParaRPr sz="2800">
              <a:latin typeface="Times New Roman"/>
              <a:cs typeface="Times New Roman"/>
            </a:endParaRPr>
          </a:p>
          <a:p>
            <a:pPr>
              <a:lnSpc>
                <a:spcPct val="100000"/>
              </a:lnSpc>
              <a:spcBef>
                <a:spcPts val="25"/>
              </a:spcBef>
            </a:pPr>
            <a:endParaRPr sz="3200">
              <a:latin typeface="Times New Roman"/>
              <a:cs typeface="Times New Roman"/>
            </a:endParaRPr>
          </a:p>
          <a:p>
            <a:pPr marL="12700">
              <a:lnSpc>
                <a:spcPct val="100000"/>
              </a:lnSpc>
            </a:pPr>
            <a:r>
              <a:rPr sz="2200" spc="-25">
                <a:solidFill>
                  <a:srgbClr val="585858"/>
                </a:solidFill>
                <a:latin typeface="Times New Roman"/>
                <a:cs typeface="Times New Roman"/>
              </a:rPr>
              <a:t>December</a:t>
            </a:r>
            <a:r>
              <a:rPr sz="2200" spc="10">
                <a:solidFill>
                  <a:srgbClr val="585858"/>
                </a:solidFill>
                <a:latin typeface="Times New Roman"/>
                <a:cs typeface="Times New Roman"/>
              </a:rPr>
              <a:t> </a:t>
            </a:r>
            <a:r>
              <a:rPr lang="en-US" sz="2200" spc="-75">
                <a:solidFill>
                  <a:srgbClr val="585858"/>
                </a:solidFill>
                <a:latin typeface="Times New Roman"/>
                <a:cs typeface="Times New Roman"/>
              </a:rPr>
              <a:t>3</a:t>
            </a:r>
            <a:r>
              <a:rPr sz="2200" spc="-75">
                <a:solidFill>
                  <a:srgbClr val="585858"/>
                </a:solidFill>
                <a:latin typeface="Times New Roman"/>
                <a:cs typeface="Times New Roman"/>
              </a:rPr>
              <a:t>,</a:t>
            </a:r>
            <a:r>
              <a:rPr sz="2200" spc="-10">
                <a:solidFill>
                  <a:srgbClr val="585858"/>
                </a:solidFill>
                <a:latin typeface="Times New Roman"/>
                <a:cs typeface="Times New Roman"/>
              </a:rPr>
              <a:t> </a:t>
            </a:r>
            <a:r>
              <a:rPr sz="2200" spc="-70">
                <a:solidFill>
                  <a:srgbClr val="585858"/>
                </a:solidFill>
                <a:latin typeface="Times New Roman"/>
                <a:cs typeface="Times New Roman"/>
              </a:rPr>
              <a:t>202</a:t>
            </a:r>
            <a:r>
              <a:rPr lang="en-US" sz="2200" spc="-70">
                <a:solidFill>
                  <a:srgbClr val="585858"/>
                </a:solidFill>
                <a:latin typeface="Times New Roman"/>
                <a:cs typeface="Times New Roman"/>
              </a:rPr>
              <a:t>2</a:t>
            </a:r>
            <a:endParaRPr sz="2200">
              <a:latin typeface="Times New Roman"/>
              <a:cs typeface="Times New Roman"/>
            </a:endParaRPr>
          </a:p>
        </p:txBody>
      </p:sp>
      <p:sp>
        <p:nvSpPr>
          <p:cNvPr id="6" name="object 6"/>
          <p:cNvSpPr txBox="1"/>
          <p:nvPr/>
        </p:nvSpPr>
        <p:spPr>
          <a:xfrm>
            <a:off x="581658" y="5545937"/>
            <a:ext cx="1856741" cy="1138773"/>
          </a:xfrm>
          <a:prstGeom prst="rect">
            <a:avLst/>
          </a:prstGeom>
        </p:spPr>
        <p:txBody>
          <a:bodyPr vert="horz" wrap="square" lIns="0" tIns="12700" rIns="0" bIns="0" rtlCol="0">
            <a:spAutoFit/>
          </a:bodyPr>
          <a:lstStyle/>
          <a:p>
            <a:pPr marL="12700" marR="72390">
              <a:lnSpc>
                <a:spcPct val="100000"/>
              </a:lnSpc>
              <a:spcBef>
                <a:spcPts val="100"/>
              </a:spcBef>
            </a:pPr>
            <a:r>
              <a:rPr sz="1800" b="1" spc="-15">
                <a:solidFill>
                  <a:srgbClr val="585858"/>
                </a:solidFill>
                <a:latin typeface="Times New Roman"/>
                <a:cs typeface="Times New Roman"/>
              </a:rPr>
              <a:t>Team: </a:t>
            </a:r>
            <a:r>
              <a:rPr sz="1800" b="1" spc="-10">
                <a:solidFill>
                  <a:srgbClr val="585858"/>
                </a:solidFill>
                <a:latin typeface="Times New Roman"/>
                <a:cs typeface="Times New Roman"/>
              </a:rPr>
              <a:t> </a:t>
            </a:r>
            <a:endParaRPr lang="en-US" sz="1800" b="1" spc="-10">
              <a:solidFill>
                <a:srgbClr val="585858"/>
              </a:solidFill>
              <a:latin typeface="Times New Roman"/>
              <a:cs typeface="Times New Roman"/>
            </a:endParaRPr>
          </a:p>
          <a:p>
            <a:pPr marL="12700" marR="72390">
              <a:lnSpc>
                <a:spcPct val="100000"/>
              </a:lnSpc>
              <a:spcBef>
                <a:spcPts val="100"/>
              </a:spcBef>
            </a:pPr>
            <a:r>
              <a:rPr lang="en-US" spc="-20">
                <a:solidFill>
                  <a:srgbClr val="585858"/>
                </a:solidFill>
                <a:latin typeface="Times New Roman"/>
                <a:cs typeface="Times New Roman"/>
              </a:rPr>
              <a:t>Dylaan Cornish</a:t>
            </a:r>
            <a:r>
              <a:rPr sz="1800" spc="-70">
                <a:solidFill>
                  <a:srgbClr val="585858"/>
                </a:solidFill>
                <a:latin typeface="Times New Roman"/>
                <a:cs typeface="Times New Roman"/>
              </a:rPr>
              <a:t> </a:t>
            </a:r>
            <a:r>
              <a:rPr sz="1800" spc="-65">
                <a:solidFill>
                  <a:srgbClr val="585858"/>
                </a:solidFill>
                <a:latin typeface="Times New Roman"/>
                <a:cs typeface="Times New Roman"/>
              </a:rPr>
              <a:t> </a:t>
            </a:r>
            <a:endParaRPr lang="en-US" spc="-45">
              <a:solidFill>
                <a:srgbClr val="585858"/>
              </a:solidFill>
              <a:latin typeface="Times New Roman"/>
              <a:cs typeface="Times New Roman"/>
            </a:endParaRPr>
          </a:p>
          <a:p>
            <a:pPr marL="12700" marR="72390">
              <a:lnSpc>
                <a:spcPct val="100000"/>
              </a:lnSpc>
              <a:spcBef>
                <a:spcPts val="100"/>
              </a:spcBef>
            </a:pPr>
            <a:r>
              <a:rPr lang="en-US" sz="1800" spc="-45">
                <a:solidFill>
                  <a:srgbClr val="585858"/>
                </a:solidFill>
                <a:latin typeface="Times New Roman"/>
                <a:cs typeface="Times New Roman"/>
              </a:rPr>
              <a:t>Henry Fernandez</a:t>
            </a:r>
            <a:endParaRPr sz="1800">
              <a:latin typeface="Times New Roman"/>
              <a:cs typeface="Times New Roman"/>
            </a:endParaRPr>
          </a:p>
          <a:p>
            <a:pPr marL="12700">
              <a:lnSpc>
                <a:spcPts val="2140"/>
              </a:lnSpc>
            </a:pPr>
            <a:r>
              <a:rPr lang="en-US" spc="-45">
                <a:solidFill>
                  <a:srgbClr val="585858"/>
                </a:solidFill>
                <a:latin typeface="Times New Roman"/>
                <a:cs typeface="Times New Roman"/>
              </a:rPr>
              <a:t>Joey Tomal</a:t>
            </a:r>
            <a:endParaRPr sz="1800">
              <a:latin typeface="Times New Roman"/>
              <a:cs typeface="Times New Roman"/>
            </a:endParaRPr>
          </a:p>
        </p:txBody>
      </p:sp>
      <p:sp>
        <p:nvSpPr>
          <p:cNvPr id="10" name="Slide Number Placeholder 9">
            <a:extLst>
              <a:ext uri="{FF2B5EF4-FFF2-40B4-BE49-F238E27FC236}">
                <a16:creationId xmlns:a16="http://schemas.microsoft.com/office/drawing/2014/main" id="{D30068CF-B96B-00FA-DB04-394CD2C10C61}"/>
              </a:ext>
            </a:extLst>
          </p:cNvPr>
          <p:cNvSpPr>
            <a:spLocks noGrp="1"/>
          </p:cNvSpPr>
          <p:nvPr>
            <p:ph type="sldNum" sz="quarter" idx="7"/>
          </p:nvPr>
        </p:nvSpPr>
        <p:spPr/>
        <p:txBody>
          <a:bodyPr/>
          <a:lstStyle/>
          <a:p>
            <a:pPr marL="38100">
              <a:lnSpc>
                <a:spcPts val="2014"/>
              </a:lnSpc>
            </a:pPr>
            <a:fld id="{81D60167-4931-47E6-BA6A-407CBD079E47}" type="slidenum">
              <a:rPr lang="en-US" spc="-60" smtClean="0"/>
              <a:t>1</a:t>
            </a:fld>
            <a:endParaRPr lang="en-US" spc="-60"/>
          </a:p>
        </p:txBody>
      </p:sp>
      <p:pic>
        <p:nvPicPr>
          <p:cNvPr id="7" name="Picture 6" descr="A picture containing chart&#10;&#10;Description automatically generated">
            <a:extLst>
              <a:ext uri="{FF2B5EF4-FFF2-40B4-BE49-F238E27FC236}">
                <a16:creationId xmlns:a16="http://schemas.microsoft.com/office/drawing/2014/main" id="{D248AC41-90F3-B499-D210-39E916A402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9" name="Picture 8">
            <a:extLst>
              <a:ext uri="{FF2B5EF4-FFF2-40B4-BE49-F238E27FC236}">
                <a16:creationId xmlns:a16="http://schemas.microsoft.com/office/drawing/2014/main" id="{A61E2284-B8DC-0D6B-5C2C-FCDF581ABC2B}"/>
              </a:ext>
            </a:extLst>
          </p:cNvPr>
          <p:cNvPicPr>
            <a:picLocks noChangeAspect="1"/>
          </p:cNvPicPr>
          <p:nvPr/>
        </p:nvPicPr>
        <p:blipFill>
          <a:blip r:embed="rId4"/>
          <a:stretch>
            <a:fillRect/>
          </a:stretch>
        </p:blipFill>
        <p:spPr>
          <a:xfrm>
            <a:off x="7913296" y="5561220"/>
            <a:ext cx="1699407" cy="266723"/>
          </a:xfrm>
          <a:prstGeom prst="rect">
            <a:avLst/>
          </a:prstGeom>
        </p:spPr>
      </p:pic>
      <p:pic>
        <p:nvPicPr>
          <p:cNvPr id="2" name="object 2"/>
          <p:cNvPicPr/>
          <p:nvPr/>
        </p:nvPicPr>
        <p:blipFill>
          <a:blip r:embed="rId5" cstate="print"/>
          <a:stretch>
            <a:fillRect/>
          </a:stretch>
        </p:blipFill>
        <p:spPr>
          <a:xfrm>
            <a:off x="11163806" y="5694581"/>
            <a:ext cx="598348" cy="9186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pic>
        <p:nvPicPr>
          <p:cNvPr id="4" name="Picture 26">
            <a:extLst>
              <a:ext uri="{FF2B5EF4-FFF2-40B4-BE49-F238E27FC236}">
                <a16:creationId xmlns:a16="http://schemas.microsoft.com/office/drawing/2014/main" id="{80C73BF5-4666-9544-EA72-C29DD75AB14F}"/>
              </a:ext>
            </a:extLst>
          </p:cNvPr>
          <p:cNvPicPr>
            <a:picLocks noChangeAspect="1"/>
          </p:cNvPicPr>
          <p:nvPr/>
        </p:nvPicPr>
        <p:blipFill rotWithShape="1">
          <a:blip r:embed="rId3"/>
          <a:srcRect l="56250" t="142"/>
          <a:stretch/>
        </p:blipFill>
        <p:spPr>
          <a:xfrm>
            <a:off x="350477" y="2438470"/>
            <a:ext cx="2123439" cy="2435281"/>
          </a:xfrm>
          <a:prstGeom prst="rect">
            <a:avLst/>
          </a:prstGeom>
        </p:spPr>
      </p:pic>
      <p:cxnSp>
        <p:nvCxnSpPr>
          <p:cNvPr id="2" name="Straight Arrow Connector 1">
            <a:extLst>
              <a:ext uri="{FF2B5EF4-FFF2-40B4-BE49-F238E27FC236}">
                <a16:creationId xmlns:a16="http://schemas.microsoft.com/office/drawing/2014/main" id="{3A893300-C24B-1E92-78F6-A2BE5BFA8CBD}"/>
              </a:ext>
            </a:extLst>
          </p:cNvPr>
          <p:cNvCxnSpPr>
            <a:cxnSpLocks/>
          </p:cNvCxnSpPr>
          <p:nvPr/>
        </p:nvCxnSpPr>
        <p:spPr>
          <a:xfrm>
            <a:off x="3057542" y="3748988"/>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BEC1CE1-7EFA-63C1-988A-A3D786036080}"/>
              </a:ext>
            </a:extLst>
          </p:cNvPr>
          <p:cNvSpPr txBox="1"/>
          <p:nvPr/>
        </p:nvSpPr>
        <p:spPr>
          <a:xfrm>
            <a:off x="2510576" y="2444122"/>
            <a:ext cx="2796252" cy="707886"/>
          </a:xfrm>
          <a:prstGeom prst="rect">
            <a:avLst/>
          </a:prstGeom>
          <a:noFill/>
        </p:spPr>
        <p:txBody>
          <a:bodyPr wrap="square" rtlCol="0">
            <a:spAutoFit/>
          </a:bodyPr>
          <a:lstStyle/>
          <a:p>
            <a:pPr algn="ctr"/>
            <a:r>
              <a:rPr lang="en-US" sz="2000">
                <a:solidFill>
                  <a:srgbClr val="C00000"/>
                </a:solidFill>
                <a:latin typeface="Times New Roman" panose="02020603050405020304" pitchFamily="18" charset="0"/>
                <a:cs typeface="Times New Roman" panose="02020603050405020304" pitchFamily="18" charset="0"/>
              </a:rPr>
              <a:t>Industry Standard</a:t>
            </a:r>
          </a:p>
          <a:p>
            <a:pPr algn="ctr"/>
            <a:r>
              <a:rPr lang="en-US" sz="2000">
                <a:solidFill>
                  <a:srgbClr val="C00000"/>
                </a:solidFill>
                <a:latin typeface="Times New Roman" panose="02020603050405020304" pitchFamily="18" charset="0"/>
                <a:cs typeface="Times New Roman" panose="02020603050405020304" pitchFamily="18" charset="0"/>
              </a:rPr>
              <a:t>Complex Calculations</a:t>
            </a:r>
          </a:p>
        </p:txBody>
      </p:sp>
      <p:pic>
        <p:nvPicPr>
          <p:cNvPr id="1026" name="Picture 2" descr="Spectrogram - Wikipedia">
            <a:extLst>
              <a:ext uri="{FF2B5EF4-FFF2-40B4-BE49-F238E27FC236}">
                <a16:creationId xmlns:a16="http://schemas.microsoft.com/office/drawing/2014/main" id="{FE3197E5-8B5C-EEA5-D21A-C78A1B232D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95" t="9964" r="13765" b="14139"/>
          <a:stretch/>
        </p:blipFill>
        <p:spPr bwMode="auto">
          <a:xfrm>
            <a:off x="5406842" y="3096239"/>
            <a:ext cx="2123439" cy="10898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D8364F-901B-C6F7-CAF2-40F3ED6A1206}"/>
              </a:ext>
            </a:extLst>
          </p:cNvPr>
          <p:cNvSpPr txBox="1"/>
          <p:nvPr/>
        </p:nvSpPr>
        <p:spPr>
          <a:xfrm>
            <a:off x="-175554" y="2665421"/>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Audio</a:t>
            </a:r>
          </a:p>
        </p:txBody>
      </p:sp>
      <p:sp>
        <p:nvSpPr>
          <p:cNvPr id="8" name="TextBox 7">
            <a:extLst>
              <a:ext uri="{FF2B5EF4-FFF2-40B4-BE49-F238E27FC236}">
                <a16:creationId xmlns:a16="http://schemas.microsoft.com/office/drawing/2014/main" id="{78A8A193-D010-2EA0-BF09-5D5A32E97CF1}"/>
              </a:ext>
            </a:extLst>
          </p:cNvPr>
          <p:cNvSpPr txBox="1"/>
          <p:nvPr/>
        </p:nvSpPr>
        <p:spPr>
          <a:xfrm>
            <a:off x="4829312" y="2634959"/>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MFCC</a:t>
            </a:r>
          </a:p>
        </p:txBody>
      </p:sp>
      <p:sp>
        <p:nvSpPr>
          <p:cNvPr id="11" name="object 11">
            <a:extLst>
              <a:ext uri="{FF2B5EF4-FFF2-40B4-BE49-F238E27FC236}">
                <a16:creationId xmlns:a16="http://schemas.microsoft.com/office/drawing/2014/main" id="{9616801E-9B3C-212E-4901-A9CF71BC8AE8}"/>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10</a:t>
            </a:fld>
            <a:endParaRPr sz="1800">
              <a:latin typeface="Times New Roman"/>
              <a:cs typeface="Times New Roman"/>
            </a:endParaRPr>
          </a:p>
        </p:txBody>
      </p:sp>
      <p:sp>
        <p:nvSpPr>
          <p:cNvPr id="16" name="TextBox 1">
            <a:extLst>
              <a:ext uri="{FF2B5EF4-FFF2-40B4-BE49-F238E27FC236}">
                <a16:creationId xmlns:a16="http://schemas.microsoft.com/office/drawing/2014/main" id="{F5F4FD6F-FEE6-7D36-5F8F-FA09B8F74879}"/>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Times New Roman"/>
              </a:rPr>
              <a:t>Opportunity                    </a:t>
            </a:r>
            <a:r>
              <a:rPr lang="en-US">
                <a:solidFill>
                  <a:srgbClr val="7F7F7F"/>
                </a:solidFill>
                <a:latin typeface="Times New Roman"/>
              </a:rPr>
              <a:t>Resources                    </a:t>
            </a:r>
            <a:r>
              <a:rPr lang="en-US">
                <a:solidFill>
                  <a:schemeClr val="bg1">
                    <a:lumMod val="50000"/>
                  </a:schemeClr>
                </a:solidFill>
                <a:latin typeface="Times New Roman"/>
              </a:rPr>
              <a:t>Methodology                    </a:t>
            </a:r>
            <a:r>
              <a:rPr lang="en-US">
                <a:solidFill>
                  <a:srgbClr val="7F7F7F"/>
                </a:solidFill>
                <a:latin typeface="Times New Roman"/>
              </a:rPr>
              <a:t>Demo &amp; Conclusion</a:t>
            </a:r>
            <a:r>
              <a:rPr lang="en-US">
                <a:latin typeface="Times New Roman"/>
                <a:cs typeface="Times New Roman"/>
              </a:rPr>
              <a:t>​</a:t>
            </a:r>
            <a:endParaRPr lang="en-US"/>
          </a:p>
        </p:txBody>
      </p:sp>
      <p:sp>
        <p:nvSpPr>
          <p:cNvPr id="3" name="TextBox 2">
            <a:extLst>
              <a:ext uri="{FF2B5EF4-FFF2-40B4-BE49-F238E27FC236}">
                <a16:creationId xmlns:a16="http://schemas.microsoft.com/office/drawing/2014/main" id="{C9902E19-E1FF-84DB-260D-132F6C2FE36D}"/>
              </a:ext>
            </a:extLst>
          </p:cNvPr>
          <p:cNvSpPr txBox="1"/>
          <p:nvPr/>
        </p:nvSpPr>
        <p:spPr>
          <a:xfrm>
            <a:off x="127001" y="493934"/>
            <a:ext cx="12064999" cy="523220"/>
          </a:xfrm>
          <a:prstGeom prst="rect">
            <a:avLst/>
          </a:prstGeom>
          <a:noFill/>
        </p:spPr>
        <p:txBody>
          <a:bodyPr wrap="square" lIns="91440" tIns="45720" rIns="91440" bIns="45720" anchor="t">
            <a:spAutoFit/>
          </a:bodyPr>
          <a:lstStyle/>
          <a:p>
            <a:pPr algn="ctr"/>
            <a:r>
              <a:rPr lang="en-US" sz="2800" b="1">
                <a:latin typeface="Times New Roman"/>
                <a:cs typeface="Times New Roman"/>
              </a:rPr>
              <a:t>Breaking down current speech recognition process</a:t>
            </a:r>
          </a:p>
        </p:txBody>
      </p:sp>
    </p:spTree>
    <p:extLst>
      <p:ext uri="{BB962C8B-B14F-4D97-AF65-F5344CB8AC3E}">
        <p14:creationId xmlns:p14="http://schemas.microsoft.com/office/powerpoint/2010/main" val="2379966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pic>
        <p:nvPicPr>
          <p:cNvPr id="4" name="Picture 26">
            <a:extLst>
              <a:ext uri="{FF2B5EF4-FFF2-40B4-BE49-F238E27FC236}">
                <a16:creationId xmlns:a16="http://schemas.microsoft.com/office/drawing/2014/main" id="{80C73BF5-4666-9544-EA72-C29DD75AB14F}"/>
              </a:ext>
            </a:extLst>
          </p:cNvPr>
          <p:cNvPicPr>
            <a:picLocks noChangeAspect="1"/>
          </p:cNvPicPr>
          <p:nvPr/>
        </p:nvPicPr>
        <p:blipFill rotWithShape="1">
          <a:blip r:embed="rId3"/>
          <a:srcRect l="56250" t="142"/>
          <a:stretch/>
        </p:blipFill>
        <p:spPr>
          <a:xfrm>
            <a:off x="350477" y="2438470"/>
            <a:ext cx="2123439" cy="2435281"/>
          </a:xfrm>
          <a:prstGeom prst="rect">
            <a:avLst/>
          </a:prstGeom>
        </p:spPr>
      </p:pic>
      <p:cxnSp>
        <p:nvCxnSpPr>
          <p:cNvPr id="2" name="Straight Arrow Connector 1">
            <a:extLst>
              <a:ext uri="{FF2B5EF4-FFF2-40B4-BE49-F238E27FC236}">
                <a16:creationId xmlns:a16="http://schemas.microsoft.com/office/drawing/2014/main" id="{3A893300-C24B-1E92-78F6-A2BE5BFA8CBD}"/>
              </a:ext>
            </a:extLst>
          </p:cNvPr>
          <p:cNvCxnSpPr>
            <a:cxnSpLocks/>
          </p:cNvCxnSpPr>
          <p:nvPr/>
        </p:nvCxnSpPr>
        <p:spPr>
          <a:xfrm>
            <a:off x="3057542" y="3748988"/>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BEC1CE1-7EFA-63C1-988A-A3D786036080}"/>
              </a:ext>
            </a:extLst>
          </p:cNvPr>
          <p:cNvSpPr txBox="1"/>
          <p:nvPr/>
        </p:nvSpPr>
        <p:spPr>
          <a:xfrm>
            <a:off x="2510576" y="2444122"/>
            <a:ext cx="2796252" cy="707886"/>
          </a:xfrm>
          <a:prstGeom prst="rect">
            <a:avLst/>
          </a:prstGeom>
          <a:noFill/>
        </p:spPr>
        <p:txBody>
          <a:bodyPr wrap="square" rtlCol="0">
            <a:spAutoFit/>
          </a:bodyPr>
          <a:lstStyle/>
          <a:p>
            <a:pPr algn="ctr"/>
            <a:r>
              <a:rPr lang="en-US" sz="2000">
                <a:solidFill>
                  <a:srgbClr val="C00000"/>
                </a:solidFill>
                <a:latin typeface="Times New Roman" panose="02020603050405020304" pitchFamily="18" charset="0"/>
                <a:cs typeface="Times New Roman" panose="02020603050405020304" pitchFamily="18" charset="0"/>
              </a:rPr>
              <a:t>Industry Standard</a:t>
            </a:r>
          </a:p>
          <a:p>
            <a:pPr algn="ctr"/>
            <a:r>
              <a:rPr lang="en-US" sz="2000">
                <a:solidFill>
                  <a:srgbClr val="C00000"/>
                </a:solidFill>
                <a:latin typeface="Times New Roman" panose="02020603050405020304" pitchFamily="18" charset="0"/>
                <a:cs typeface="Times New Roman" panose="02020603050405020304" pitchFamily="18" charset="0"/>
              </a:rPr>
              <a:t>Complex Calculations</a:t>
            </a:r>
          </a:p>
        </p:txBody>
      </p:sp>
      <p:pic>
        <p:nvPicPr>
          <p:cNvPr id="1026" name="Picture 2" descr="Spectrogram - Wikipedia">
            <a:extLst>
              <a:ext uri="{FF2B5EF4-FFF2-40B4-BE49-F238E27FC236}">
                <a16:creationId xmlns:a16="http://schemas.microsoft.com/office/drawing/2014/main" id="{FE3197E5-8B5C-EEA5-D21A-C78A1B232D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95" t="9964" r="13765" b="14139"/>
          <a:stretch/>
        </p:blipFill>
        <p:spPr bwMode="auto">
          <a:xfrm>
            <a:off x="5406842" y="3096239"/>
            <a:ext cx="2123439" cy="10898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D8364F-901B-C6F7-CAF2-40F3ED6A1206}"/>
              </a:ext>
            </a:extLst>
          </p:cNvPr>
          <p:cNvSpPr txBox="1"/>
          <p:nvPr/>
        </p:nvSpPr>
        <p:spPr>
          <a:xfrm>
            <a:off x="-175554" y="2665421"/>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Audio</a:t>
            </a:r>
          </a:p>
        </p:txBody>
      </p:sp>
      <p:sp>
        <p:nvSpPr>
          <p:cNvPr id="8" name="TextBox 7">
            <a:extLst>
              <a:ext uri="{FF2B5EF4-FFF2-40B4-BE49-F238E27FC236}">
                <a16:creationId xmlns:a16="http://schemas.microsoft.com/office/drawing/2014/main" id="{78A8A193-D010-2EA0-BF09-5D5A32E97CF1}"/>
              </a:ext>
            </a:extLst>
          </p:cNvPr>
          <p:cNvSpPr txBox="1"/>
          <p:nvPr/>
        </p:nvSpPr>
        <p:spPr>
          <a:xfrm>
            <a:off x="4829312" y="2634959"/>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MFCC</a:t>
            </a:r>
          </a:p>
        </p:txBody>
      </p:sp>
      <p:sp>
        <p:nvSpPr>
          <p:cNvPr id="11" name="object 11">
            <a:extLst>
              <a:ext uri="{FF2B5EF4-FFF2-40B4-BE49-F238E27FC236}">
                <a16:creationId xmlns:a16="http://schemas.microsoft.com/office/drawing/2014/main" id="{9616801E-9B3C-212E-4901-A9CF71BC8AE8}"/>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11</a:t>
            </a:fld>
            <a:endParaRPr sz="1800">
              <a:latin typeface="Times New Roman"/>
              <a:cs typeface="Times New Roman"/>
            </a:endParaRPr>
          </a:p>
        </p:txBody>
      </p:sp>
      <p:sp>
        <p:nvSpPr>
          <p:cNvPr id="16" name="TextBox 1">
            <a:extLst>
              <a:ext uri="{FF2B5EF4-FFF2-40B4-BE49-F238E27FC236}">
                <a16:creationId xmlns:a16="http://schemas.microsoft.com/office/drawing/2014/main" id="{F5F4FD6F-FEE6-7D36-5F8F-FA09B8F74879}"/>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Times New Roman"/>
              </a:rPr>
              <a:t>Opportunity                    </a:t>
            </a:r>
            <a:r>
              <a:rPr lang="en-US">
                <a:solidFill>
                  <a:srgbClr val="7F7F7F"/>
                </a:solidFill>
                <a:latin typeface="Times New Roman"/>
              </a:rPr>
              <a:t>Resources                    </a:t>
            </a:r>
            <a:r>
              <a:rPr lang="en-US">
                <a:solidFill>
                  <a:schemeClr val="bg1">
                    <a:lumMod val="50000"/>
                  </a:schemeClr>
                </a:solidFill>
                <a:latin typeface="Times New Roman"/>
              </a:rPr>
              <a:t>Methodology                    </a:t>
            </a:r>
            <a:r>
              <a:rPr lang="en-US">
                <a:solidFill>
                  <a:srgbClr val="7F7F7F"/>
                </a:solidFill>
                <a:latin typeface="Times New Roman"/>
              </a:rPr>
              <a:t>Demo &amp; Conclusion</a:t>
            </a:r>
            <a:r>
              <a:rPr lang="en-US">
                <a:latin typeface="Times New Roman"/>
                <a:cs typeface="Times New Roman"/>
              </a:rPr>
              <a:t>​</a:t>
            </a:r>
            <a:endParaRPr lang="en-US"/>
          </a:p>
        </p:txBody>
      </p:sp>
      <p:sp>
        <p:nvSpPr>
          <p:cNvPr id="3" name="TextBox 2">
            <a:extLst>
              <a:ext uri="{FF2B5EF4-FFF2-40B4-BE49-F238E27FC236}">
                <a16:creationId xmlns:a16="http://schemas.microsoft.com/office/drawing/2014/main" id="{C9902E19-E1FF-84DB-260D-132F6C2FE36D}"/>
              </a:ext>
            </a:extLst>
          </p:cNvPr>
          <p:cNvSpPr txBox="1"/>
          <p:nvPr/>
        </p:nvSpPr>
        <p:spPr>
          <a:xfrm>
            <a:off x="127001" y="493934"/>
            <a:ext cx="12064999" cy="523220"/>
          </a:xfrm>
          <a:prstGeom prst="rect">
            <a:avLst/>
          </a:prstGeom>
          <a:noFill/>
        </p:spPr>
        <p:txBody>
          <a:bodyPr wrap="square" lIns="91440" tIns="45720" rIns="91440" bIns="45720" anchor="t">
            <a:spAutoFit/>
          </a:bodyPr>
          <a:lstStyle/>
          <a:p>
            <a:pPr algn="ctr"/>
            <a:r>
              <a:rPr lang="en-US" sz="2800" b="1">
                <a:latin typeface="Times New Roman"/>
                <a:cs typeface="Times New Roman"/>
              </a:rPr>
              <a:t>Breaking down current speech recognition process</a:t>
            </a:r>
          </a:p>
        </p:txBody>
      </p:sp>
      <p:sp>
        <p:nvSpPr>
          <p:cNvPr id="5" name="Rectangle 4">
            <a:extLst>
              <a:ext uri="{FF2B5EF4-FFF2-40B4-BE49-F238E27FC236}">
                <a16:creationId xmlns:a16="http://schemas.microsoft.com/office/drawing/2014/main" id="{2A01D3A5-43A5-576B-4BC4-00045D99C324}"/>
              </a:ext>
            </a:extLst>
          </p:cNvPr>
          <p:cNvSpPr/>
          <p:nvPr/>
        </p:nvSpPr>
        <p:spPr>
          <a:xfrm>
            <a:off x="2655407" y="2149642"/>
            <a:ext cx="2611754" cy="243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7624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pic>
        <p:nvPicPr>
          <p:cNvPr id="4" name="Picture 26">
            <a:extLst>
              <a:ext uri="{FF2B5EF4-FFF2-40B4-BE49-F238E27FC236}">
                <a16:creationId xmlns:a16="http://schemas.microsoft.com/office/drawing/2014/main" id="{80C73BF5-4666-9544-EA72-C29DD75AB14F}"/>
              </a:ext>
            </a:extLst>
          </p:cNvPr>
          <p:cNvPicPr>
            <a:picLocks noChangeAspect="1"/>
          </p:cNvPicPr>
          <p:nvPr/>
        </p:nvPicPr>
        <p:blipFill rotWithShape="1">
          <a:blip r:embed="rId3"/>
          <a:srcRect l="56250" t="142"/>
          <a:stretch/>
        </p:blipFill>
        <p:spPr>
          <a:xfrm>
            <a:off x="350477" y="2438470"/>
            <a:ext cx="2123439" cy="2435281"/>
          </a:xfrm>
          <a:prstGeom prst="rect">
            <a:avLst/>
          </a:prstGeom>
        </p:spPr>
      </p:pic>
      <p:cxnSp>
        <p:nvCxnSpPr>
          <p:cNvPr id="2" name="Straight Arrow Connector 1">
            <a:extLst>
              <a:ext uri="{FF2B5EF4-FFF2-40B4-BE49-F238E27FC236}">
                <a16:creationId xmlns:a16="http://schemas.microsoft.com/office/drawing/2014/main" id="{3A893300-C24B-1E92-78F6-A2BE5BFA8CBD}"/>
              </a:ext>
            </a:extLst>
          </p:cNvPr>
          <p:cNvCxnSpPr>
            <a:cxnSpLocks/>
          </p:cNvCxnSpPr>
          <p:nvPr/>
        </p:nvCxnSpPr>
        <p:spPr>
          <a:xfrm>
            <a:off x="3057542" y="3748988"/>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BEC1CE1-7EFA-63C1-988A-A3D786036080}"/>
              </a:ext>
            </a:extLst>
          </p:cNvPr>
          <p:cNvSpPr txBox="1"/>
          <p:nvPr/>
        </p:nvSpPr>
        <p:spPr>
          <a:xfrm>
            <a:off x="2510576" y="2444122"/>
            <a:ext cx="2796252" cy="707886"/>
          </a:xfrm>
          <a:prstGeom prst="rect">
            <a:avLst/>
          </a:prstGeom>
          <a:noFill/>
        </p:spPr>
        <p:txBody>
          <a:bodyPr wrap="square" rtlCol="0">
            <a:spAutoFit/>
          </a:bodyPr>
          <a:lstStyle/>
          <a:p>
            <a:pPr algn="ctr"/>
            <a:r>
              <a:rPr lang="en-US" sz="2000">
                <a:solidFill>
                  <a:srgbClr val="C00000"/>
                </a:solidFill>
                <a:latin typeface="Times New Roman" panose="02020603050405020304" pitchFamily="18" charset="0"/>
                <a:cs typeface="Times New Roman" panose="02020603050405020304" pitchFamily="18" charset="0"/>
              </a:rPr>
              <a:t>Industry Standard</a:t>
            </a:r>
          </a:p>
          <a:p>
            <a:pPr algn="ctr"/>
            <a:r>
              <a:rPr lang="en-US" sz="2000">
                <a:solidFill>
                  <a:srgbClr val="C00000"/>
                </a:solidFill>
                <a:latin typeface="Times New Roman" panose="02020603050405020304" pitchFamily="18" charset="0"/>
                <a:cs typeface="Times New Roman" panose="02020603050405020304" pitchFamily="18" charset="0"/>
              </a:rPr>
              <a:t>Complex Calculations</a:t>
            </a:r>
          </a:p>
        </p:txBody>
      </p:sp>
      <p:pic>
        <p:nvPicPr>
          <p:cNvPr id="1026" name="Picture 2" descr="Spectrogram - Wikipedia">
            <a:extLst>
              <a:ext uri="{FF2B5EF4-FFF2-40B4-BE49-F238E27FC236}">
                <a16:creationId xmlns:a16="http://schemas.microsoft.com/office/drawing/2014/main" id="{FE3197E5-8B5C-EEA5-D21A-C78A1B232D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95" t="9964" r="13765" b="14139"/>
          <a:stretch/>
        </p:blipFill>
        <p:spPr bwMode="auto">
          <a:xfrm>
            <a:off x="5406842" y="3096239"/>
            <a:ext cx="2123439" cy="1089857"/>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B52F8167-BA73-6883-0BCA-C07144F6AB5B}"/>
              </a:ext>
            </a:extLst>
          </p:cNvPr>
          <p:cNvCxnSpPr>
            <a:cxnSpLocks/>
          </p:cNvCxnSpPr>
          <p:nvPr/>
        </p:nvCxnSpPr>
        <p:spPr>
          <a:xfrm>
            <a:off x="8023481" y="3634677"/>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C6858B7-055D-3F82-02D4-E9CF05D07EAA}"/>
              </a:ext>
            </a:extLst>
          </p:cNvPr>
          <p:cNvSpPr txBox="1"/>
          <p:nvPr/>
        </p:nvSpPr>
        <p:spPr>
          <a:xfrm>
            <a:off x="7306434" y="2647617"/>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ML Algorithm</a:t>
            </a:r>
          </a:p>
        </p:txBody>
      </p:sp>
      <p:sp>
        <p:nvSpPr>
          <p:cNvPr id="7" name="TextBox 6">
            <a:extLst>
              <a:ext uri="{FF2B5EF4-FFF2-40B4-BE49-F238E27FC236}">
                <a16:creationId xmlns:a16="http://schemas.microsoft.com/office/drawing/2014/main" id="{0CD8364F-901B-C6F7-CAF2-40F3ED6A1206}"/>
              </a:ext>
            </a:extLst>
          </p:cNvPr>
          <p:cNvSpPr txBox="1"/>
          <p:nvPr/>
        </p:nvSpPr>
        <p:spPr>
          <a:xfrm>
            <a:off x="-175554" y="2665421"/>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Audio</a:t>
            </a:r>
          </a:p>
        </p:txBody>
      </p:sp>
      <p:sp>
        <p:nvSpPr>
          <p:cNvPr id="8" name="TextBox 7">
            <a:extLst>
              <a:ext uri="{FF2B5EF4-FFF2-40B4-BE49-F238E27FC236}">
                <a16:creationId xmlns:a16="http://schemas.microsoft.com/office/drawing/2014/main" id="{78A8A193-D010-2EA0-BF09-5D5A32E97CF1}"/>
              </a:ext>
            </a:extLst>
          </p:cNvPr>
          <p:cNvSpPr txBox="1"/>
          <p:nvPr/>
        </p:nvSpPr>
        <p:spPr>
          <a:xfrm>
            <a:off x="4829312" y="2634959"/>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MFCC</a:t>
            </a:r>
          </a:p>
        </p:txBody>
      </p:sp>
      <p:sp>
        <p:nvSpPr>
          <p:cNvPr id="11" name="object 11">
            <a:extLst>
              <a:ext uri="{FF2B5EF4-FFF2-40B4-BE49-F238E27FC236}">
                <a16:creationId xmlns:a16="http://schemas.microsoft.com/office/drawing/2014/main" id="{9616801E-9B3C-212E-4901-A9CF71BC8AE8}"/>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12</a:t>
            </a:fld>
            <a:endParaRPr sz="1800">
              <a:latin typeface="Times New Roman"/>
              <a:cs typeface="Times New Roman"/>
            </a:endParaRPr>
          </a:p>
        </p:txBody>
      </p:sp>
      <p:sp>
        <p:nvSpPr>
          <p:cNvPr id="16" name="TextBox 1">
            <a:extLst>
              <a:ext uri="{FF2B5EF4-FFF2-40B4-BE49-F238E27FC236}">
                <a16:creationId xmlns:a16="http://schemas.microsoft.com/office/drawing/2014/main" id="{F5F4FD6F-FEE6-7D36-5F8F-FA09B8F74879}"/>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Times New Roman"/>
              </a:rPr>
              <a:t>Opportunity                    </a:t>
            </a:r>
            <a:r>
              <a:rPr lang="en-US">
                <a:solidFill>
                  <a:srgbClr val="7F7F7F"/>
                </a:solidFill>
                <a:latin typeface="Times New Roman"/>
              </a:rPr>
              <a:t>Resources                    </a:t>
            </a:r>
            <a:r>
              <a:rPr lang="en-US">
                <a:solidFill>
                  <a:schemeClr val="bg1">
                    <a:lumMod val="50000"/>
                  </a:schemeClr>
                </a:solidFill>
                <a:latin typeface="Times New Roman"/>
              </a:rPr>
              <a:t>Methodology                    </a:t>
            </a:r>
            <a:r>
              <a:rPr lang="en-US">
                <a:solidFill>
                  <a:srgbClr val="7F7F7F"/>
                </a:solidFill>
                <a:latin typeface="Times New Roman"/>
              </a:rPr>
              <a:t>Demo &amp; Conclusion</a:t>
            </a:r>
            <a:r>
              <a:rPr lang="en-US">
                <a:latin typeface="Times New Roman"/>
                <a:cs typeface="Times New Roman"/>
              </a:rPr>
              <a:t>​</a:t>
            </a:r>
            <a:endParaRPr lang="en-US"/>
          </a:p>
        </p:txBody>
      </p:sp>
      <p:sp>
        <p:nvSpPr>
          <p:cNvPr id="3" name="TextBox 2">
            <a:extLst>
              <a:ext uri="{FF2B5EF4-FFF2-40B4-BE49-F238E27FC236}">
                <a16:creationId xmlns:a16="http://schemas.microsoft.com/office/drawing/2014/main" id="{DCCCC545-FF6F-DD8C-D44F-BE32CD3A2DD8}"/>
              </a:ext>
            </a:extLst>
          </p:cNvPr>
          <p:cNvSpPr txBox="1"/>
          <p:nvPr/>
        </p:nvSpPr>
        <p:spPr>
          <a:xfrm>
            <a:off x="127001" y="493934"/>
            <a:ext cx="12064999" cy="523220"/>
          </a:xfrm>
          <a:prstGeom prst="rect">
            <a:avLst/>
          </a:prstGeom>
          <a:noFill/>
        </p:spPr>
        <p:txBody>
          <a:bodyPr wrap="square" lIns="91440" tIns="45720" rIns="91440" bIns="45720" anchor="t">
            <a:spAutoFit/>
          </a:bodyPr>
          <a:lstStyle/>
          <a:p>
            <a:pPr algn="ctr"/>
            <a:r>
              <a:rPr lang="en-US" sz="2800" b="1">
                <a:latin typeface="Times New Roman"/>
                <a:cs typeface="Times New Roman"/>
              </a:rPr>
              <a:t>Breaking down current speech recognition process</a:t>
            </a:r>
          </a:p>
        </p:txBody>
      </p:sp>
    </p:spTree>
    <p:extLst>
      <p:ext uri="{BB962C8B-B14F-4D97-AF65-F5344CB8AC3E}">
        <p14:creationId xmlns:p14="http://schemas.microsoft.com/office/powerpoint/2010/main" val="1327817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pic>
        <p:nvPicPr>
          <p:cNvPr id="4" name="Picture 26">
            <a:extLst>
              <a:ext uri="{FF2B5EF4-FFF2-40B4-BE49-F238E27FC236}">
                <a16:creationId xmlns:a16="http://schemas.microsoft.com/office/drawing/2014/main" id="{80C73BF5-4666-9544-EA72-C29DD75AB14F}"/>
              </a:ext>
            </a:extLst>
          </p:cNvPr>
          <p:cNvPicPr>
            <a:picLocks noChangeAspect="1"/>
          </p:cNvPicPr>
          <p:nvPr/>
        </p:nvPicPr>
        <p:blipFill rotWithShape="1">
          <a:blip r:embed="rId4"/>
          <a:srcRect l="56250" t="142"/>
          <a:stretch/>
        </p:blipFill>
        <p:spPr>
          <a:xfrm>
            <a:off x="350477" y="2438470"/>
            <a:ext cx="2123439" cy="2435281"/>
          </a:xfrm>
          <a:prstGeom prst="rect">
            <a:avLst/>
          </a:prstGeom>
        </p:spPr>
      </p:pic>
      <p:cxnSp>
        <p:nvCxnSpPr>
          <p:cNvPr id="2" name="Straight Arrow Connector 1">
            <a:extLst>
              <a:ext uri="{FF2B5EF4-FFF2-40B4-BE49-F238E27FC236}">
                <a16:creationId xmlns:a16="http://schemas.microsoft.com/office/drawing/2014/main" id="{3A893300-C24B-1E92-78F6-A2BE5BFA8CBD}"/>
              </a:ext>
            </a:extLst>
          </p:cNvPr>
          <p:cNvCxnSpPr>
            <a:cxnSpLocks/>
          </p:cNvCxnSpPr>
          <p:nvPr/>
        </p:nvCxnSpPr>
        <p:spPr>
          <a:xfrm>
            <a:off x="3057542" y="3748988"/>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BEC1CE1-7EFA-63C1-988A-A3D786036080}"/>
              </a:ext>
            </a:extLst>
          </p:cNvPr>
          <p:cNvSpPr txBox="1"/>
          <p:nvPr/>
        </p:nvSpPr>
        <p:spPr>
          <a:xfrm>
            <a:off x="2510576" y="2444122"/>
            <a:ext cx="2796252" cy="707886"/>
          </a:xfrm>
          <a:prstGeom prst="rect">
            <a:avLst/>
          </a:prstGeom>
          <a:noFill/>
        </p:spPr>
        <p:txBody>
          <a:bodyPr wrap="square" rtlCol="0">
            <a:spAutoFit/>
          </a:bodyPr>
          <a:lstStyle/>
          <a:p>
            <a:pPr algn="ctr"/>
            <a:r>
              <a:rPr lang="en-US" sz="2000">
                <a:solidFill>
                  <a:srgbClr val="C00000"/>
                </a:solidFill>
                <a:latin typeface="Times New Roman" panose="02020603050405020304" pitchFamily="18" charset="0"/>
                <a:cs typeface="Times New Roman" panose="02020603050405020304" pitchFamily="18" charset="0"/>
              </a:rPr>
              <a:t>Industry Standard</a:t>
            </a:r>
          </a:p>
          <a:p>
            <a:pPr algn="ctr"/>
            <a:r>
              <a:rPr lang="en-US" sz="2000">
                <a:solidFill>
                  <a:srgbClr val="C00000"/>
                </a:solidFill>
                <a:latin typeface="Times New Roman" panose="02020603050405020304" pitchFamily="18" charset="0"/>
                <a:cs typeface="Times New Roman" panose="02020603050405020304" pitchFamily="18" charset="0"/>
              </a:rPr>
              <a:t>Complex Calculations</a:t>
            </a:r>
          </a:p>
        </p:txBody>
      </p:sp>
      <p:pic>
        <p:nvPicPr>
          <p:cNvPr id="1026" name="Picture 2" descr="Spectrogram - Wikipedia">
            <a:extLst>
              <a:ext uri="{FF2B5EF4-FFF2-40B4-BE49-F238E27FC236}">
                <a16:creationId xmlns:a16="http://schemas.microsoft.com/office/drawing/2014/main" id="{FE3197E5-8B5C-EEA5-D21A-C78A1B232D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95" t="9964" r="13765" b="14139"/>
          <a:stretch/>
        </p:blipFill>
        <p:spPr bwMode="auto">
          <a:xfrm>
            <a:off x="5406842" y="3096239"/>
            <a:ext cx="2123439" cy="1089857"/>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B52F8167-BA73-6883-0BCA-C07144F6AB5B}"/>
              </a:ext>
            </a:extLst>
          </p:cNvPr>
          <p:cNvCxnSpPr>
            <a:cxnSpLocks/>
          </p:cNvCxnSpPr>
          <p:nvPr/>
        </p:nvCxnSpPr>
        <p:spPr>
          <a:xfrm>
            <a:off x="8023481" y="3634677"/>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32">
            <a:extLst>
              <a:ext uri="{FF2B5EF4-FFF2-40B4-BE49-F238E27FC236}">
                <a16:creationId xmlns:a16="http://schemas.microsoft.com/office/drawing/2014/main" id="{879494CE-6C46-0E74-978B-AF741F4D3D3A}"/>
              </a:ext>
            </a:extLst>
          </p:cNvPr>
          <p:cNvPicPr>
            <a:picLocks noChangeAspect="1"/>
          </p:cNvPicPr>
          <p:nvPr/>
        </p:nvPicPr>
        <p:blipFill>
          <a:blip r:embed="rId6"/>
          <a:stretch>
            <a:fillRect/>
          </a:stretch>
        </p:blipFill>
        <p:spPr>
          <a:xfrm>
            <a:off x="10181194" y="2665421"/>
            <a:ext cx="1657350" cy="1647825"/>
          </a:xfrm>
          <a:prstGeom prst="rect">
            <a:avLst/>
          </a:prstGeom>
        </p:spPr>
      </p:pic>
      <p:sp>
        <p:nvSpPr>
          <p:cNvPr id="26" name="TextBox 25">
            <a:extLst>
              <a:ext uri="{FF2B5EF4-FFF2-40B4-BE49-F238E27FC236}">
                <a16:creationId xmlns:a16="http://schemas.microsoft.com/office/drawing/2014/main" id="{BD176C0D-B257-64F4-BED9-5A714280FEE8}"/>
              </a:ext>
            </a:extLst>
          </p:cNvPr>
          <p:cNvSpPr txBox="1"/>
          <p:nvPr/>
        </p:nvSpPr>
        <p:spPr>
          <a:xfrm>
            <a:off x="10306588" y="3271835"/>
            <a:ext cx="1406562" cy="369332"/>
          </a:xfrm>
          <a:prstGeom prst="rect">
            <a:avLst/>
          </a:prstGeom>
          <a:noFill/>
        </p:spPr>
        <p:txBody>
          <a:bodyPr wrap="square">
            <a:spAutoFit/>
          </a:bodyPr>
          <a:lstStyle/>
          <a:p>
            <a:pPr algn="l"/>
            <a:r>
              <a:rPr lang="en-US">
                <a:latin typeface="Times New Roman" panose="02020603050405020304" pitchFamily="18" charset="0"/>
                <a:cs typeface="Times New Roman" panose="02020603050405020304" pitchFamily="18" charset="0"/>
              </a:rPr>
              <a:t>"Backward"</a:t>
            </a:r>
          </a:p>
        </p:txBody>
      </p:sp>
      <p:sp>
        <p:nvSpPr>
          <p:cNvPr id="5" name="TextBox 4">
            <a:extLst>
              <a:ext uri="{FF2B5EF4-FFF2-40B4-BE49-F238E27FC236}">
                <a16:creationId xmlns:a16="http://schemas.microsoft.com/office/drawing/2014/main" id="{3C6858B7-055D-3F82-02D4-E9CF05D07EAA}"/>
              </a:ext>
            </a:extLst>
          </p:cNvPr>
          <p:cNvSpPr txBox="1"/>
          <p:nvPr/>
        </p:nvSpPr>
        <p:spPr>
          <a:xfrm>
            <a:off x="7306434" y="2647617"/>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ML Algorithm</a:t>
            </a:r>
          </a:p>
        </p:txBody>
      </p:sp>
      <p:sp>
        <p:nvSpPr>
          <p:cNvPr id="7" name="TextBox 6">
            <a:extLst>
              <a:ext uri="{FF2B5EF4-FFF2-40B4-BE49-F238E27FC236}">
                <a16:creationId xmlns:a16="http://schemas.microsoft.com/office/drawing/2014/main" id="{0CD8364F-901B-C6F7-CAF2-40F3ED6A1206}"/>
              </a:ext>
            </a:extLst>
          </p:cNvPr>
          <p:cNvSpPr txBox="1"/>
          <p:nvPr/>
        </p:nvSpPr>
        <p:spPr>
          <a:xfrm>
            <a:off x="-175554" y="2665421"/>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Audio</a:t>
            </a:r>
          </a:p>
        </p:txBody>
      </p:sp>
      <p:sp>
        <p:nvSpPr>
          <p:cNvPr id="8" name="TextBox 7">
            <a:extLst>
              <a:ext uri="{FF2B5EF4-FFF2-40B4-BE49-F238E27FC236}">
                <a16:creationId xmlns:a16="http://schemas.microsoft.com/office/drawing/2014/main" id="{78A8A193-D010-2EA0-BF09-5D5A32E97CF1}"/>
              </a:ext>
            </a:extLst>
          </p:cNvPr>
          <p:cNvSpPr txBox="1"/>
          <p:nvPr/>
        </p:nvSpPr>
        <p:spPr>
          <a:xfrm>
            <a:off x="4829312" y="2634959"/>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MFCC</a:t>
            </a:r>
          </a:p>
        </p:txBody>
      </p:sp>
      <p:sp>
        <p:nvSpPr>
          <p:cNvPr id="11" name="object 11">
            <a:extLst>
              <a:ext uri="{FF2B5EF4-FFF2-40B4-BE49-F238E27FC236}">
                <a16:creationId xmlns:a16="http://schemas.microsoft.com/office/drawing/2014/main" id="{9616801E-9B3C-212E-4901-A9CF71BC8AE8}"/>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13</a:t>
            </a:fld>
            <a:endParaRPr sz="1800">
              <a:latin typeface="Times New Roman"/>
              <a:cs typeface="Times New Roman"/>
            </a:endParaRPr>
          </a:p>
        </p:txBody>
      </p:sp>
      <p:sp>
        <p:nvSpPr>
          <p:cNvPr id="16" name="TextBox 1">
            <a:extLst>
              <a:ext uri="{FF2B5EF4-FFF2-40B4-BE49-F238E27FC236}">
                <a16:creationId xmlns:a16="http://schemas.microsoft.com/office/drawing/2014/main" id="{F5F4FD6F-FEE6-7D36-5F8F-FA09B8F74879}"/>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Times New Roman"/>
              </a:rPr>
              <a:t>Opportunity                    </a:t>
            </a:r>
            <a:r>
              <a:rPr lang="en-US">
                <a:solidFill>
                  <a:srgbClr val="7F7F7F"/>
                </a:solidFill>
                <a:latin typeface="Times New Roman"/>
              </a:rPr>
              <a:t>Resources                    </a:t>
            </a:r>
            <a:r>
              <a:rPr lang="en-US">
                <a:solidFill>
                  <a:schemeClr val="bg1">
                    <a:lumMod val="50000"/>
                  </a:schemeClr>
                </a:solidFill>
                <a:latin typeface="Times New Roman"/>
              </a:rPr>
              <a:t>Methodology                    </a:t>
            </a:r>
            <a:r>
              <a:rPr lang="en-US">
                <a:solidFill>
                  <a:srgbClr val="7F7F7F"/>
                </a:solidFill>
                <a:latin typeface="Times New Roman"/>
              </a:rPr>
              <a:t>Demo &amp; Conclusion</a:t>
            </a:r>
            <a:r>
              <a:rPr lang="en-US">
                <a:latin typeface="Times New Roman"/>
                <a:cs typeface="Times New Roman"/>
              </a:rPr>
              <a:t>​</a:t>
            </a:r>
            <a:endParaRPr lang="en-US"/>
          </a:p>
        </p:txBody>
      </p:sp>
      <p:sp>
        <p:nvSpPr>
          <p:cNvPr id="3" name="TextBox 2">
            <a:extLst>
              <a:ext uri="{FF2B5EF4-FFF2-40B4-BE49-F238E27FC236}">
                <a16:creationId xmlns:a16="http://schemas.microsoft.com/office/drawing/2014/main" id="{2154B9CB-5FCB-8AB6-0752-98038C1C3080}"/>
              </a:ext>
            </a:extLst>
          </p:cNvPr>
          <p:cNvSpPr txBox="1"/>
          <p:nvPr/>
        </p:nvSpPr>
        <p:spPr>
          <a:xfrm>
            <a:off x="127001" y="493934"/>
            <a:ext cx="12064999" cy="523220"/>
          </a:xfrm>
          <a:prstGeom prst="rect">
            <a:avLst/>
          </a:prstGeom>
          <a:noFill/>
        </p:spPr>
        <p:txBody>
          <a:bodyPr wrap="square" lIns="91440" tIns="45720" rIns="91440" bIns="45720" anchor="t">
            <a:spAutoFit/>
          </a:bodyPr>
          <a:lstStyle/>
          <a:p>
            <a:pPr algn="ctr"/>
            <a:r>
              <a:rPr lang="en-US" sz="2800" b="1">
                <a:latin typeface="Times New Roman"/>
                <a:cs typeface="Times New Roman"/>
              </a:rPr>
              <a:t>Breaking down current speech recognition process</a:t>
            </a:r>
          </a:p>
        </p:txBody>
      </p:sp>
    </p:spTree>
    <p:extLst>
      <p:ext uri="{BB962C8B-B14F-4D97-AF65-F5344CB8AC3E}">
        <p14:creationId xmlns:p14="http://schemas.microsoft.com/office/powerpoint/2010/main" val="1839700247"/>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49" name="TextBox 48">
            <a:extLst>
              <a:ext uri="{FF2B5EF4-FFF2-40B4-BE49-F238E27FC236}">
                <a16:creationId xmlns:a16="http://schemas.microsoft.com/office/drawing/2014/main" id="{4426899C-08D2-6DA7-7A95-779DC6C3F61A}"/>
              </a:ext>
            </a:extLst>
          </p:cNvPr>
          <p:cNvSpPr txBox="1"/>
          <p:nvPr/>
        </p:nvSpPr>
        <p:spPr>
          <a:xfrm>
            <a:off x="127001" y="493934"/>
            <a:ext cx="12064999" cy="523220"/>
          </a:xfrm>
          <a:prstGeom prst="rect">
            <a:avLst/>
          </a:prstGeom>
          <a:noFill/>
        </p:spPr>
        <p:txBody>
          <a:bodyPr wrap="square" lIns="91440" tIns="45720" rIns="91440" bIns="45720" anchor="t">
            <a:spAutoFit/>
          </a:bodyPr>
          <a:lstStyle/>
          <a:p>
            <a:pPr algn="ctr"/>
            <a:r>
              <a:rPr lang="en-US" sz="2800" b="1">
                <a:latin typeface="Times New Roman"/>
                <a:cs typeface="Times New Roman"/>
              </a:rPr>
              <a:t>Audio Features (MFCCs) are too computationally expensive for MAX78000</a:t>
            </a:r>
          </a:p>
        </p:txBody>
      </p:sp>
      <p:pic>
        <p:nvPicPr>
          <p:cNvPr id="4" name="Picture 26">
            <a:extLst>
              <a:ext uri="{FF2B5EF4-FFF2-40B4-BE49-F238E27FC236}">
                <a16:creationId xmlns:a16="http://schemas.microsoft.com/office/drawing/2014/main" id="{80C73BF5-4666-9544-EA72-C29DD75AB14F}"/>
              </a:ext>
            </a:extLst>
          </p:cNvPr>
          <p:cNvPicPr>
            <a:picLocks noChangeAspect="1"/>
          </p:cNvPicPr>
          <p:nvPr/>
        </p:nvPicPr>
        <p:blipFill rotWithShape="1">
          <a:blip r:embed="rId3"/>
          <a:srcRect l="56250" t="142"/>
          <a:stretch/>
        </p:blipFill>
        <p:spPr>
          <a:xfrm>
            <a:off x="350477" y="2438470"/>
            <a:ext cx="2123439" cy="2435281"/>
          </a:xfrm>
          <a:prstGeom prst="rect">
            <a:avLst/>
          </a:prstGeom>
        </p:spPr>
      </p:pic>
      <p:cxnSp>
        <p:nvCxnSpPr>
          <p:cNvPr id="2" name="Straight Arrow Connector 1">
            <a:extLst>
              <a:ext uri="{FF2B5EF4-FFF2-40B4-BE49-F238E27FC236}">
                <a16:creationId xmlns:a16="http://schemas.microsoft.com/office/drawing/2014/main" id="{3A893300-C24B-1E92-78F6-A2BE5BFA8CBD}"/>
              </a:ext>
            </a:extLst>
          </p:cNvPr>
          <p:cNvCxnSpPr>
            <a:cxnSpLocks/>
          </p:cNvCxnSpPr>
          <p:nvPr/>
        </p:nvCxnSpPr>
        <p:spPr>
          <a:xfrm>
            <a:off x="3057542" y="3748988"/>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BEC1CE1-7EFA-63C1-988A-A3D786036080}"/>
              </a:ext>
            </a:extLst>
          </p:cNvPr>
          <p:cNvSpPr txBox="1"/>
          <p:nvPr/>
        </p:nvSpPr>
        <p:spPr>
          <a:xfrm>
            <a:off x="2510576" y="2444122"/>
            <a:ext cx="2796252" cy="707886"/>
          </a:xfrm>
          <a:prstGeom prst="rect">
            <a:avLst/>
          </a:prstGeom>
          <a:noFill/>
        </p:spPr>
        <p:txBody>
          <a:bodyPr wrap="square" rtlCol="0">
            <a:spAutoFit/>
          </a:bodyPr>
          <a:lstStyle/>
          <a:p>
            <a:pPr algn="ctr"/>
            <a:r>
              <a:rPr lang="en-US" sz="2000">
                <a:solidFill>
                  <a:srgbClr val="C00000"/>
                </a:solidFill>
                <a:latin typeface="Times New Roman" panose="02020603050405020304" pitchFamily="18" charset="0"/>
                <a:cs typeface="Times New Roman" panose="02020603050405020304" pitchFamily="18" charset="0"/>
              </a:rPr>
              <a:t>Industry Standard</a:t>
            </a:r>
          </a:p>
          <a:p>
            <a:pPr algn="ctr"/>
            <a:r>
              <a:rPr lang="en-US" sz="2000">
                <a:solidFill>
                  <a:srgbClr val="C00000"/>
                </a:solidFill>
                <a:latin typeface="Times New Roman" panose="02020603050405020304" pitchFamily="18" charset="0"/>
                <a:cs typeface="Times New Roman" panose="02020603050405020304" pitchFamily="18" charset="0"/>
              </a:rPr>
              <a:t>Complex Calculations</a:t>
            </a:r>
          </a:p>
        </p:txBody>
      </p:sp>
      <p:pic>
        <p:nvPicPr>
          <p:cNvPr id="1026" name="Picture 2" descr="Spectrogram - Wikipedia">
            <a:extLst>
              <a:ext uri="{FF2B5EF4-FFF2-40B4-BE49-F238E27FC236}">
                <a16:creationId xmlns:a16="http://schemas.microsoft.com/office/drawing/2014/main" id="{FE3197E5-8B5C-EEA5-D21A-C78A1B232D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95" t="9964" r="13765" b="14139"/>
          <a:stretch/>
        </p:blipFill>
        <p:spPr bwMode="auto">
          <a:xfrm>
            <a:off x="5406842" y="3096239"/>
            <a:ext cx="2123439" cy="1089857"/>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B52F8167-BA73-6883-0BCA-C07144F6AB5B}"/>
              </a:ext>
            </a:extLst>
          </p:cNvPr>
          <p:cNvCxnSpPr>
            <a:cxnSpLocks/>
          </p:cNvCxnSpPr>
          <p:nvPr/>
        </p:nvCxnSpPr>
        <p:spPr>
          <a:xfrm>
            <a:off x="8023481" y="3634677"/>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32">
            <a:extLst>
              <a:ext uri="{FF2B5EF4-FFF2-40B4-BE49-F238E27FC236}">
                <a16:creationId xmlns:a16="http://schemas.microsoft.com/office/drawing/2014/main" id="{879494CE-6C46-0E74-978B-AF741F4D3D3A}"/>
              </a:ext>
            </a:extLst>
          </p:cNvPr>
          <p:cNvPicPr>
            <a:picLocks noChangeAspect="1"/>
          </p:cNvPicPr>
          <p:nvPr/>
        </p:nvPicPr>
        <p:blipFill>
          <a:blip r:embed="rId5"/>
          <a:stretch>
            <a:fillRect/>
          </a:stretch>
        </p:blipFill>
        <p:spPr>
          <a:xfrm>
            <a:off x="10181194" y="2665421"/>
            <a:ext cx="1657350" cy="1647825"/>
          </a:xfrm>
          <a:prstGeom prst="rect">
            <a:avLst/>
          </a:prstGeom>
        </p:spPr>
      </p:pic>
      <p:sp>
        <p:nvSpPr>
          <p:cNvPr id="26" name="TextBox 25">
            <a:extLst>
              <a:ext uri="{FF2B5EF4-FFF2-40B4-BE49-F238E27FC236}">
                <a16:creationId xmlns:a16="http://schemas.microsoft.com/office/drawing/2014/main" id="{BD176C0D-B257-64F4-BED9-5A714280FEE8}"/>
              </a:ext>
            </a:extLst>
          </p:cNvPr>
          <p:cNvSpPr txBox="1"/>
          <p:nvPr/>
        </p:nvSpPr>
        <p:spPr>
          <a:xfrm>
            <a:off x="10306588" y="3271835"/>
            <a:ext cx="1406562" cy="369332"/>
          </a:xfrm>
          <a:prstGeom prst="rect">
            <a:avLst/>
          </a:prstGeom>
          <a:noFill/>
        </p:spPr>
        <p:txBody>
          <a:bodyPr wrap="square">
            <a:spAutoFit/>
          </a:bodyPr>
          <a:lstStyle/>
          <a:p>
            <a:pPr algn="l"/>
            <a:r>
              <a:rPr lang="en-US">
                <a:latin typeface="Times New Roman" panose="02020603050405020304" pitchFamily="18" charset="0"/>
                <a:cs typeface="Times New Roman" panose="02020603050405020304" pitchFamily="18" charset="0"/>
              </a:rPr>
              <a:t>"Backward"</a:t>
            </a:r>
          </a:p>
        </p:txBody>
      </p:sp>
      <p:sp>
        <p:nvSpPr>
          <p:cNvPr id="5" name="TextBox 4">
            <a:extLst>
              <a:ext uri="{FF2B5EF4-FFF2-40B4-BE49-F238E27FC236}">
                <a16:creationId xmlns:a16="http://schemas.microsoft.com/office/drawing/2014/main" id="{3C6858B7-055D-3F82-02D4-E9CF05D07EAA}"/>
              </a:ext>
            </a:extLst>
          </p:cNvPr>
          <p:cNvSpPr txBox="1"/>
          <p:nvPr/>
        </p:nvSpPr>
        <p:spPr>
          <a:xfrm>
            <a:off x="7306434" y="2647617"/>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ML Algorithm</a:t>
            </a:r>
          </a:p>
        </p:txBody>
      </p:sp>
      <p:sp>
        <p:nvSpPr>
          <p:cNvPr id="7" name="TextBox 6">
            <a:extLst>
              <a:ext uri="{FF2B5EF4-FFF2-40B4-BE49-F238E27FC236}">
                <a16:creationId xmlns:a16="http://schemas.microsoft.com/office/drawing/2014/main" id="{0CD8364F-901B-C6F7-CAF2-40F3ED6A1206}"/>
              </a:ext>
            </a:extLst>
          </p:cNvPr>
          <p:cNvSpPr txBox="1"/>
          <p:nvPr/>
        </p:nvSpPr>
        <p:spPr>
          <a:xfrm>
            <a:off x="-175554" y="2665421"/>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Audio</a:t>
            </a:r>
          </a:p>
        </p:txBody>
      </p:sp>
      <p:sp>
        <p:nvSpPr>
          <p:cNvPr id="8" name="TextBox 7">
            <a:extLst>
              <a:ext uri="{FF2B5EF4-FFF2-40B4-BE49-F238E27FC236}">
                <a16:creationId xmlns:a16="http://schemas.microsoft.com/office/drawing/2014/main" id="{78A8A193-D010-2EA0-BF09-5D5A32E97CF1}"/>
              </a:ext>
            </a:extLst>
          </p:cNvPr>
          <p:cNvSpPr txBox="1"/>
          <p:nvPr/>
        </p:nvSpPr>
        <p:spPr>
          <a:xfrm>
            <a:off x="4829312" y="2634959"/>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MFCC</a:t>
            </a:r>
          </a:p>
        </p:txBody>
      </p:sp>
      <p:sp>
        <p:nvSpPr>
          <p:cNvPr id="9" name="Rectangle 8">
            <a:extLst>
              <a:ext uri="{FF2B5EF4-FFF2-40B4-BE49-F238E27FC236}">
                <a16:creationId xmlns:a16="http://schemas.microsoft.com/office/drawing/2014/main" id="{CF3D3D1F-D173-283C-9050-C13108F960F3}"/>
              </a:ext>
            </a:extLst>
          </p:cNvPr>
          <p:cNvSpPr/>
          <p:nvPr/>
        </p:nvSpPr>
        <p:spPr>
          <a:xfrm>
            <a:off x="2655407" y="2149642"/>
            <a:ext cx="2611754" cy="243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11">
            <a:extLst>
              <a:ext uri="{FF2B5EF4-FFF2-40B4-BE49-F238E27FC236}">
                <a16:creationId xmlns:a16="http://schemas.microsoft.com/office/drawing/2014/main" id="{9616801E-9B3C-212E-4901-A9CF71BC8AE8}"/>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14</a:t>
            </a:fld>
            <a:endParaRPr sz="1800">
              <a:latin typeface="Times New Roman"/>
              <a:cs typeface="Times New Roman"/>
            </a:endParaRPr>
          </a:p>
        </p:txBody>
      </p:sp>
      <p:sp>
        <p:nvSpPr>
          <p:cNvPr id="16" name="TextBox 1">
            <a:extLst>
              <a:ext uri="{FF2B5EF4-FFF2-40B4-BE49-F238E27FC236}">
                <a16:creationId xmlns:a16="http://schemas.microsoft.com/office/drawing/2014/main" id="{F5F4FD6F-FEE6-7D36-5F8F-FA09B8F74879}"/>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Times New Roman"/>
              </a:rPr>
              <a:t>Opportunity                    </a:t>
            </a:r>
            <a:r>
              <a:rPr lang="en-US">
                <a:solidFill>
                  <a:srgbClr val="7F7F7F"/>
                </a:solidFill>
                <a:latin typeface="Times New Roman"/>
              </a:rPr>
              <a:t>Resources                    </a:t>
            </a:r>
            <a:r>
              <a:rPr lang="en-US">
                <a:solidFill>
                  <a:schemeClr val="bg1">
                    <a:lumMod val="50000"/>
                  </a:schemeClr>
                </a:solidFill>
                <a:latin typeface="Times New Roman"/>
              </a:rPr>
              <a:t>Methodology                    </a:t>
            </a:r>
            <a:r>
              <a:rPr lang="en-US">
                <a:solidFill>
                  <a:srgbClr val="7F7F7F"/>
                </a:solidFill>
                <a:latin typeface="Times New Roman"/>
              </a:rPr>
              <a:t>Demo &amp; Conclusion</a:t>
            </a:r>
            <a:r>
              <a:rPr lang="en-US">
                <a:latin typeface="Times New Roman"/>
                <a:cs typeface="Times New Roman"/>
              </a:rPr>
              <a:t>​</a:t>
            </a:r>
            <a:endParaRPr lang="en-US"/>
          </a:p>
        </p:txBody>
      </p:sp>
    </p:spTree>
    <p:extLst>
      <p:ext uri="{BB962C8B-B14F-4D97-AF65-F5344CB8AC3E}">
        <p14:creationId xmlns:p14="http://schemas.microsoft.com/office/powerpoint/2010/main" val="1006281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49" name="TextBox 48">
            <a:extLst>
              <a:ext uri="{FF2B5EF4-FFF2-40B4-BE49-F238E27FC236}">
                <a16:creationId xmlns:a16="http://schemas.microsoft.com/office/drawing/2014/main" id="{4426899C-08D2-6DA7-7A95-779DC6C3F61A}"/>
              </a:ext>
            </a:extLst>
          </p:cNvPr>
          <p:cNvSpPr txBox="1"/>
          <p:nvPr/>
        </p:nvSpPr>
        <p:spPr>
          <a:xfrm>
            <a:off x="127001" y="493934"/>
            <a:ext cx="12064999" cy="523220"/>
          </a:xfrm>
          <a:prstGeom prst="rect">
            <a:avLst/>
          </a:prstGeom>
          <a:noFill/>
        </p:spPr>
        <p:txBody>
          <a:bodyPr wrap="square" lIns="91440" tIns="45720" rIns="91440" bIns="45720" anchor="t">
            <a:spAutoFit/>
          </a:bodyPr>
          <a:lstStyle/>
          <a:p>
            <a:pPr algn="ctr"/>
            <a:r>
              <a:rPr lang="en-US" sz="2800" b="1">
                <a:latin typeface="Times New Roman"/>
                <a:cs typeface="Times New Roman"/>
              </a:rPr>
              <a:t>Audio Features (MFCCs) are too computationally expensive for MAX78000</a:t>
            </a:r>
          </a:p>
        </p:txBody>
      </p:sp>
      <p:pic>
        <p:nvPicPr>
          <p:cNvPr id="4" name="Picture 26">
            <a:extLst>
              <a:ext uri="{FF2B5EF4-FFF2-40B4-BE49-F238E27FC236}">
                <a16:creationId xmlns:a16="http://schemas.microsoft.com/office/drawing/2014/main" id="{80C73BF5-4666-9544-EA72-C29DD75AB14F}"/>
              </a:ext>
            </a:extLst>
          </p:cNvPr>
          <p:cNvPicPr>
            <a:picLocks noChangeAspect="1"/>
          </p:cNvPicPr>
          <p:nvPr/>
        </p:nvPicPr>
        <p:blipFill rotWithShape="1">
          <a:blip r:embed="rId3"/>
          <a:srcRect l="56250" t="142"/>
          <a:stretch/>
        </p:blipFill>
        <p:spPr>
          <a:xfrm>
            <a:off x="350477" y="2438470"/>
            <a:ext cx="2123439" cy="2435281"/>
          </a:xfrm>
          <a:prstGeom prst="rect">
            <a:avLst/>
          </a:prstGeom>
        </p:spPr>
      </p:pic>
      <p:cxnSp>
        <p:nvCxnSpPr>
          <p:cNvPr id="2" name="Straight Arrow Connector 1">
            <a:extLst>
              <a:ext uri="{FF2B5EF4-FFF2-40B4-BE49-F238E27FC236}">
                <a16:creationId xmlns:a16="http://schemas.microsoft.com/office/drawing/2014/main" id="{3A893300-C24B-1E92-78F6-A2BE5BFA8CBD}"/>
              </a:ext>
            </a:extLst>
          </p:cNvPr>
          <p:cNvCxnSpPr>
            <a:cxnSpLocks/>
          </p:cNvCxnSpPr>
          <p:nvPr/>
        </p:nvCxnSpPr>
        <p:spPr>
          <a:xfrm>
            <a:off x="3057542" y="3748988"/>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BEC1CE1-7EFA-63C1-988A-A3D786036080}"/>
              </a:ext>
            </a:extLst>
          </p:cNvPr>
          <p:cNvSpPr txBox="1"/>
          <p:nvPr/>
        </p:nvSpPr>
        <p:spPr>
          <a:xfrm>
            <a:off x="2510576" y="2444122"/>
            <a:ext cx="2796252" cy="707886"/>
          </a:xfrm>
          <a:prstGeom prst="rect">
            <a:avLst/>
          </a:prstGeom>
          <a:noFill/>
        </p:spPr>
        <p:txBody>
          <a:bodyPr wrap="square" rtlCol="0">
            <a:spAutoFit/>
          </a:bodyPr>
          <a:lstStyle/>
          <a:p>
            <a:pPr algn="ctr"/>
            <a:r>
              <a:rPr lang="en-US" sz="2000">
                <a:solidFill>
                  <a:srgbClr val="00B050"/>
                </a:solidFill>
                <a:latin typeface="Times New Roman" panose="02020603050405020304" pitchFamily="18" charset="0"/>
                <a:cs typeface="Times New Roman" panose="02020603050405020304" pitchFamily="18" charset="0"/>
              </a:rPr>
              <a:t>Our Efficient Machine Learning Solution</a:t>
            </a:r>
          </a:p>
        </p:txBody>
      </p:sp>
      <p:pic>
        <p:nvPicPr>
          <p:cNvPr id="1026" name="Picture 2" descr="Spectrogram - Wikipedia">
            <a:extLst>
              <a:ext uri="{FF2B5EF4-FFF2-40B4-BE49-F238E27FC236}">
                <a16:creationId xmlns:a16="http://schemas.microsoft.com/office/drawing/2014/main" id="{FE3197E5-8B5C-EEA5-D21A-C78A1B232D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95" t="9964" r="13765" b="14139"/>
          <a:stretch/>
        </p:blipFill>
        <p:spPr bwMode="auto">
          <a:xfrm>
            <a:off x="5406842" y="3096239"/>
            <a:ext cx="2123439" cy="1089857"/>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B52F8167-BA73-6883-0BCA-C07144F6AB5B}"/>
              </a:ext>
            </a:extLst>
          </p:cNvPr>
          <p:cNvCxnSpPr>
            <a:cxnSpLocks/>
          </p:cNvCxnSpPr>
          <p:nvPr/>
        </p:nvCxnSpPr>
        <p:spPr>
          <a:xfrm>
            <a:off x="8023481" y="3634677"/>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32">
            <a:extLst>
              <a:ext uri="{FF2B5EF4-FFF2-40B4-BE49-F238E27FC236}">
                <a16:creationId xmlns:a16="http://schemas.microsoft.com/office/drawing/2014/main" id="{879494CE-6C46-0E74-978B-AF741F4D3D3A}"/>
              </a:ext>
            </a:extLst>
          </p:cNvPr>
          <p:cNvPicPr>
            <a:picLocks noChangeAspect="1"/>
          </p:cNvPicPr>
          <p:nvPr/>
        </p:nvPicPr>
        <p:blipFill>
          <a:blip r:embed="rId5"/>
          <a:stretch>
            <a:fillRect/>
          </a:stretch>
        </p:blipFill>
        <p:spPr>
          <a:xfrm>
            <a:off x="10181194" y="2665421"/>
            <a:ext cx="1657350" cy="1647825"/>
          </a:xfrm>
          <a:prstGeom prst="rect">
            <a:avLst/>
          </a:prstGeom>
        </p:spPr>
      </p:pic>
      <p:sp>
        <p:nvSpPr>
          <p:cNvPr id="26" name="TextBox 25">
            <a:extLst>
              <a:ext uri="{FF2B5EF4-FFF2-40B4-BE49-F238E27FC236}">
                <a16:creationId xmlns:a16="http://schemas.microsoft.com/office/drawing/2014/main" id="{BD176C0D-B257-64F4-BED9-5A714280FEE8}"/>
              </a:ext>
            </a:extLst>
          </p:cNvPr>
          <p:cNvSpPr txBox="1"/>
          <p:nvPr/>
        </p:nvSpPr>
        <p:spPr>
          <a:xfrm>
            <a:off x="10313459" y="3286779"/>
            <a:ext cx="1406562" cy="369332"/>
          </a:xfrm>
          <a:prstGeom prst="rect">
            <a:avLst/>
          </a:prstGeom>
          <a:noFill/>
        </p:spPr>
        <p:txBody>
          <a:bodyPr wrap="square">
            <a:spAutoFit/>
          </a:bodyPr>
          <a:lstStyle/>
          <a:p>
            <a:pPr algn="l"/>
            <a:r>
              <a:rPr lang="en-US">
                <a:latin typeface="Times New Roman" panose="02020603050405020304" pitchFamily="18" charset="0"/>
                <a:cs typeface="Times New Roman" panose="02020603050405020304" pitchFamily="18" charset="0"/>
              </a:rPr>
              <a:t>"Backward"</a:t>
            </a:r>
          </a:p>
        </p:txBody>
      </p:sp>
      <p:sp>
        <p:nvSpPr>
          <p:cNvPr id="5" name="TextBox 4">
            <a:extLst>
              <a:ext uri="{FF2B5EF4-FFF2-40B4-BE49-F238E27FC236}">
                <a16:creationId xmlns:a16="http://schemas.microsoft.com/office/drawing/2014/main" id="{3C6858B7-055D-3F82-02D4-E9CF05D07EAA}"/>
              </a:ext>
            </a:extLst>
          </p:cNvPr>
          <p:cNvSpPr txBox="1"/>
          <p:nvPr/>
        </p:nvSpPr>
        <p:spPr>
          <a:xfrm>
            <a:off x="7306434" y="2647617"/>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ML Algorithm</a:t>
            </a:r>
          </a:p>
        </p:txBody>
      </p:sp>
      <p:sp>
        <p:nvSpPr>
          <p:cNvPr id="7" name="TextBox 6">
            <a:extLst>
              <a:ext uri="{FF2B5EF4-FFF2-40B4-BE49-F238E27FC236}">
                <a16:creationId xmlns:a16="http://schemas.microsoft.com/office/drawing/2014/main" id="{0CD8364F-901B-C6F7-CAF2-40F3ED6A1206}"/>
              </a:ext>
            </a:extLst>
          </p:cNvPr>
          <p:cNvSpPr txBox="1"/>
          <p:nvPr/>
        </p:nvSpPr>
        <p:spPr>
          <a:xfrm>
            <a:off x="-175554" y="2665421"/>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Audio</a:t>
            </a:r>
          </a:p>
        </p:txBody>
      </p:sp>
      <p:sp>
        <p:nvSpPr>
          <p:cNvPr id="11" name="object 11">
            <a:extLst>
              <a:ext uri="{FF2B5EF4-FFF2-40B4-BE49-F238E27FC236}">
                <a16:creationId xmlns:a16="http://schemas.microsoft.com/office/drawing/2014/main" id="{EA13DFC0-FBA8-F824-38EA-A61BF4F4DC1C}"/>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15</a:t>
            </a:fld>
            <a:endParaRPr sz="1800">
              <a:latin typeface="Times New Roman"/>
              <a:cs typeface="Times New Roman"/>
            </a:endParaRPr>
          </a:p>
        </p:txBody>
      </p:sp>
      <p:sp>
        <p:nvSpPr>
          <p:cNvPr id="12" name="TextBox 1">
            <a:extLst>
              <a:ext uri="{FF2B5EF4-FFF2-40B4-BE49-F238E27FC236}">
                <a16:creationId xmlns:a16="http://schemas.microsoft.com/office/drawing/2014/main" id="{665960E0-7DDF-6AA1-CCA8-DD6E90C2F2F5}"/>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Times New Roman"/>
              </a:rPr>
              <a:t>Opportunity                    </a:t>
            </a:r>
            <a:r>
              <a:rPr lang="en-US">
                <a:solidFill>
                  <a:srgbClr val="7F7F7F"/>
                </a:solidFill>
                <a:latin typeface="Times New Roman"/>
              </a:rPr>
              <a:t>Resources                    </a:t>
            </a:r>
            <a:r>
              <a:rPr lang="en-US">
                <a:solidFill>
                  <a:schemeClr val="bg1">
                    <a:lumMod val="50000"/>
                  </a:schemeClr>
                </a:solidFill>
                <a:latin typeface="Times New Roman"/>
              </a:rPr>
              <a:t>Methodology                    </a:t>
            </a:r>
            <a:r>
              <a:rPr lang="en-US">
                <a:solidFill>
                  <a:srgbClr val="7F7F7F"/>
                </a:solidFill>
                <a:latin typeface="Times New Roman"/>
              </a:rPr>
              <a:t>Demo &amp; Conclusion</a:t>
            </a:r>
            <a:r>
              <a:rPr lang="en-US">
                <a:latin typeface="Times New Roman"/>
                <a:cs typeface="Times New Roman"/>
              </a:rPr>
              <a:t>​</a:t>
            </a:r>
            <a:endParaRPr lang="en-US"/>
          </a:p>
        </p:txBody>
      </p:sp>
      <p:sp>
        <p:nvSpPr>
          <p:cNvPr id="3" name="Rectangle 2">
            <a:extLst>
              <a:ext uri="{FF2B5EF4-FFF2-40B4-BE49-F238E27FC236}">
                <a16:creationId xmlns:a16="http://schemas.microsoft.com/office/drawing/2014/main" id="{A1BD3344-B567-2F25-BB65-4D689AE0B41D}"/>
              </a:ext>
            </a:extLst>
          </p:cNvPr>
          <p:cNvSpPr/>
          <p:nvPr/>
        </p:nvSpPr>
        <p:spPr>
          <a:xfrm>
            <a:off x="2655407" y="2149642"/>
            <a:ext cx="2611754" cy="243528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92B522-442A-520D-A085-57CB90ED670E}"/>
              </a:ext>
            </a:extLst>
          </p:cNvPr>
          <p:cNvSpPr txBox="1"/>
          <p:nvPr/>
        </p:nvSpPr>
        <p:spPr>
          <a:xfrm>
            <a:off x="5639886" y="2340495"/>
            <a:ext cx="1657350" cy="707886"/>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Estimated MFCC</a:t>
            </a:r>
          </a:p>
        </p:txBody>
      </p:sp>
    </p:spTree>
    <p:extLst>
      <p:ext uri="{BB962C8B-B14F-4D97-AF65-F5344CB8AC3E}">
        <p14:creationId xmlns:p14="http://schemas.microsoft.com/office/powerpoint/2010/main" val="1944553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49" name="TextBox 48">
            <a:extLst>
              <a:ext uri="{FF2B5EF4-FFF2-40B4-BE49-F238E27FC236}">
                <a16:creationId xmlns:a16="http://schemas.microsoft.com/office/drawing/2014/main" id="{4426899C-08D2-6DA7-7A95-779DC6C3F61A}"/>
              </a:ext>
            </a:extLst>
          </p:cNvPr>
          <p:cNvSpPr txBox="1"/>
          <p:nvPr/>
        </p:nvSpPr>
        <p:spPr>
          <a:xfrm>
            <a:off x="127001" y="493934"/>
            <a:ext cx="12064999" cy="523220"/>
          </a:xfrm>
          <a:prstGeom prst="rect">
            <a:avLst/>
          </a:prstGeom>
          <a:noFill/>
        </p:spPr>
        <p:txBody>
          <a:bodyPr wrap="square" lIns="91440" tIns="45720" rIns="91440" bIns="45720" anchor="t">
            <a:spAutoFit/>
          </a:bodyPr>
          <a:lstStyle/>
          <a:p>
            <a:pPr algn="ctr"/>
            <a:r>
              <a:rPr lang="en-US" sz="2800" b="1">
                <a:latin typeface="Times New Roman"/>
                <a:cs typeface="Times New Roman"/>
              </a:rPr>
              <a:t>Audio Features (MFCCs) are too computationally expensive for MAX78000</a:t>
            </a:r>
          </a:p>
        </p:txBody>
      </p:sp>
      <p:pic>
        <p:nvPicPr>
          <p:cNvPr id="4" name="Picture 26">
            <a:extLst>
              <a:ext uri="{FF2B5EF4-FFF2-40B4-BE49-F238E27FC236}">
                <a16:creationId xmlns:a16="http://schemas.microsoft.com/office/drawing/2014/main" id="{80C73BF5-4666-9544-EA72-C29DD75AB14F}"/>
              </a:ext>
            </a:extLst>
          </p:cNvPr>
          <p:cNvPicPr>
            <a:picLocks noChangeAspect="1"/>
          </p:cNvPicPr>
          <p:nvPr/>
        </p:nvPicPr>
        <p:blipFill rotWithShape="1">
          <a:blip r:embed="rId3"/>
          <a:srcRect l="56250" t="142"/>
          <a:stretch/>
        </p:blipFill>
        <p:spPr>
          <a:xfrm>
            <a:off x="350477" y="2438470"/>
            <a:ext cx="2123439" cy="2435281"/>
          </a:xfrm>
          <a:prstGeom prst="rect">
            <a:avLst/>
          </a:prstGeom>
        </p:spPr>
      </p:pic>
      <p:pic>
        <p:nvPicPr>
          <p:cNvPr id="1026" name="Picture 2" descr="Spectrogram - Wikipedia">
            <a:extLst>
              <a:ext uri="{FF2B5EF4-FFF2-40B4-BE49-F238E27FC236}">
                <a16:creationId xmlns:a16="http://schemas.microsoft.com/office/drawing/2014/main" id="{FE3197E5-8B5C-EEA5-D21A-C78A1B232D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95" t="9964" r="13765" b="14139"/>
          <a:stretch/>
        </p:blipFill>
        <p:spPr bwMode="auto">
          <a:xfrm>
            <a:off x="5406842" y="3096239"/>
            <a:ext cx="2123439" cy="1089857"/>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B52F8167-BA73-6883-0BCA-C07144F6AB5B}"/>
              </a:ext>
            </a:extLst>
          </p:cNvPr>
          <p:cNvCxnSpPr>
            <a:cxnSpLocks/>
          </p:cNvCxnSpPr>
          <p:nvPr/>
        </p:nvCxnSpPr>
        <p:spPr>
          <a:xfrm>
            <a:off x="8023481" y="3634677"/>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32">
            <a:extLst>
              <a:ext uri="{FF2B5EF4-FFF2-40B4-BE49-F238E27FC236}">
                <a16:creationId xmlns:a16="http://schemas.microsoft.com/office/drawing/2014/main" id="{879494CE-6C46-0E74-978B-AF741F4D3D3A}"/>
              </a:ext>
            </a:extLst>
          </p:cNvPr>
          <p:cNvPicPr>
            <a:picLocks noChangeAspect="1"/>
          </p:cNvPicPr>
          <p:nvPr/>
        </p:nvPicPr>
        <p:blipFill>
          <a:blip r:embed="rId5"/>
          <a:stretch>
            <a:fillRect/>
          </a:stretch>
        </p:blipFill>
        <p:spPr>
          <a:xfrm>
            <a:off x="10181194" y="2665421"/>
            <a:ext cx="1657350" cy="1647825"/>
          </a:xfrm>
          <a:prstGeom prst="rect">
            <a:avLst/>
          </a:prstGeom>
        </p:spPr>
      </p:pic>
      <p:sp>
        <p:nvSpPr>
          <p:cNvPr id="26" name="TextBox 25">
            <a:extLst>
              <a:ext uri="{FF2B5EF4-FFF2-40B4-BE49-F238E27FC236}">
                <a16:creationId xmlns:a16="http://schemas.microsoft.com/office/drawing/2014/main" id="{BD176C0D-B257-64F4-BED9-5A714280FEE8}"/>
              </a:ext>
            </a:extLst>
          </p:cNvPr>
          <p:cNvSpPr txBox="1"/>
          <p:nvPr/>
        </p:nvSpPr>
        <p:spPr>
          <a:xfrm>
            <a:off x="10313459" y="3286779"/>
            <a:ext cx="1406562" cy="369332"/>
          </a:xfrm>
          <a:prstGeom prst="rect">
            <a:avLst/>
          </a:prstGeom>
          <a:noFill/>
        </p:spPr>
        <p:txBody>
          <a:bodyPr wrap="square">
            <a:spAutoFit/>
          </a:bodyPr>
          <a:lstStyle/>
          <a:p>
            <a:pPr algn="l"/>
            <a:r>
              <a:rPr lang="en-US">
                <a:latin typeface="Times New Roman" panose="02020603050405020304" pitchFamily="18" charset="0"/>
                <a:cs typeface="Times New Roman" panose="02020603050405020304" pitchFamily="18" charset="0"/>
              </a:rPr>
              <a:t>"Backward"</a:t>
            </a:r>
          </a:p>
        </p:txBody>
      </p:sp>
      <p:sp>
        <p:nvSpPr>
          <p:cNvPr id="5" name="TextBox 4">
            <a:extLst>
              <a:ext uri="{FF2B5EF4-FFF2-40B4-BE49-F238E27FC236}">
                <a16:creationId xmlns:a16="http://schemas.microsoft.com/office/drawing/2014/main" id="{3C6858B7-055D-3F82-02D4-E9CF05D07EAA}"/>
              </a:ext>
            </a:extLst>
          </p:cNvPr>
          <p:cNvSpPr txBox="1"/>
          <p:nvPr/>
        </p:nvSpPr>
        <p:spPr>
          <a:xfrm>
            <a:off x="7306434" y="2647617"/>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ML Algorithm</a:t>
            </a:r>
          </a:p>
        </p:txBody>
      </p:sp>
      <p:sp>
        <p:nvSpPr>
          <p:cNvPr id="7" name="TextBox 6">
            <a:extLst>
              <a:ext uri="{FF2B5EF4-FFF2-40B4-BE49-F238E27FC236}">
                <a16:creationId xmlns:a16="http://schemas.microsoft.com/office/drawing/2014/main" id="{0CD8364F-901B-C6F7-CAF2-40F3ED6A1206}"/>
              </a:ext>
            </a:extLst>
          </p:cNvPr>
          <p:cNvSpPr txBox="1"/>
          <p:nvPr/>
        </p:nvSpPr>
        <p:spPr>
          <a:xfrm>
            <a:off x="-175554" y="2665421"/>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Audio</a:t>
            </a:r>
          </a:p>
        </p:txBody>
      </p:sp>
      <p:sp>
        <p:nvSpPr>
          <p:cNvPr id="11" name="object 11">
            <a:extLst>
              <a:ext uri="{FF2B5EF4-FFF2-40B4-BE49-F238E27FC236}">
                <a16:creationId xmlns:a16="http://schemas.microsoft.com/office/drawing/2014/main" id="{EA13DFC0-FBA8-F824-38EA-A61BF4F4DC1C}"/>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16</a:t>
            </a:fld>
            <a:endParaRPr sz="1800">
              <a:latin typeface="Times New Roman"/>
              <a:cs typeface="Times New Roman"/>
            </a:endParaRPr>
          </a:p>
        </p:txBody>
      </p:sp>
      <p:sp>
        <p:nvSpPr>
          <p:cNvPr id="12" name="TextBox 1">
            <a:extLst>
              <a:ext uri="{FF2B5EF4-FFF2-40B4-BE49-F238E27FC236}">
                <a16:creationId xmlns:a16="http://schemas.microsoft.com/office/drawing/2014/main" id="{665960E0-7DDF-6AA1-CCA8-DD6E90C2F2F5}"/>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Times New Roman"/>
              </a:rPr>
              <a:t>Opportunity                    </a:t>
            </a:r>
            <a:r>
              <a:rPr lang="en-US">
                <a:solidFill>
                  <a:srgbClr val="7F7F7F"/>
                </a:solidFill>
                <a:latin typeface="Times New Roman"/>
              </a:rPr>
              <a:t>Resources                    </a:t>
            </a:r>
            <a:r>
              <a:rPr lang="en-US">
                <a:solidFill>
                  <a:schemeClr val="bg1">
                    <a:lumMod val="50000"/>
                  </a:schemeClr>
                </a:solidFill>
                <a:latin typeface="Times New Roman"/>
              </a:rPr>
              <a:t>Methodology                    </a:t>
            </a:r>
            <a:r>
              <a:rPr lang="en-US">
                <a:solidFill>
                  <a:srgbClr val="7F7F7F"/>
                </a:solidFill>
                <a:latin typeface="Times New Roman"/>
              </a:rPr>
              <a:t>Demo &amp; Conclusion</a:t>
            </a:r>
            <a:r>
              <a:rPr lang="en-US">
                <a:latin typeface="Times New Roman"/>
                <a:cs typeface="Times New Roman"/>
              </a:rPr>
              <a:t>​</a:t>
            </a:r>
            <a:endParaRPr lang="en-US"/>
          </a:p>
        </p:txBody>
      </p:sp>
      <p:pic>
        <p:nvPicPr>
          <p:cNvPr id="9" name="Picture 38" descr="Diagram&#10;&#10;Description automatically generated">
            <a:extLst>
              <a:ext uri="{FF2B5EF4-FFF2-40B4-BE49-F238E27FC236}">
                <a16:creationId xmlns:a16="http://schemas.microsoft.com/office/drawing/2014/main" id="{FBF358C6-5B9C-D875-F8D8-1ACBBF4E64B0}"/>
              </a:ext>
            </a:extLst>
          </p:cNvPr>
          <p:cNvPicPr>
            <a:picLocks noChangeAspect="1"/>
          </p:cNvPicPr>
          <p:nvPr/>
        </p:nvPicPr>
        <p:blipFill>
          <a:blip r:embed="rId6"/>
          <a:stretch>
            <a:fillRect/>
          </a:stretch>
        </p:blipFill>
        <p:spPr>
          <a:xfrm>
            <a:off x="2790039" y="2857319"/>
            <a:ext cx="2234220" cy="1561462"/>
          </a:xfrm>
          <a:prstGeom prst="rect">
            <a:avLst/>
          </a:prstGeom>
        </p:spPr>
      </p:pic>
      <p:sp>
        <p:nvSpPr>
          <p:cNvPr id="10" name="TextBox 9">
            <a:extLst>
              <a:ext uri="{FF2B5EF4-FFF2-40B4-BE49-F238E27FC236}">
                <a16:creationId xmlns:a16="http://schemas.microsoft.com/office/drawing/2014/main" id="{54BEAD0F-F87E-D044-0F86-41C379EA5E16}"/>
              </a:ext>
            </a:extLst>
          </p:cNvPr>
          <p:cNvSpPr txBox="1"/>
          <p:nvPr/>
        </p:nvSpPr>
        <p:spPr>
          <a:xfrm>
            <a:off x="2895991" y="2061032"/>
            <a:ext cx="18319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Calibri"/>
              </a:rPr>
              <a:t>Fully-connected</a:t>
            </a:r>
          </a:p>
          <a:p>
            <a:pPr algn="ctr"/>
            <a:r>
              <a:rPr lang="en-US">
                <a:latin typeface="Times New Roman"/>
                <a:cs typeface="Calibri"/>
              </a:rPr>
              <a:t>Neural Network</a:t>
            </a:r>
            <a:endParaRPr lang="en-US">
              <a:latin typeface="Times New Roman"/>
              <a:cs typeface="Times New Roman"/>
            </a:endParaRPr>
          </a:p>
        </p:txBody>
      </p:sp>
      <p:sp>
        <p:nvSpPr>
          <p:cNvPr id="2" name="TextBox 1">
            <a:extLst>
              <a:ext uri="{FF2B5EF4-FFF2-40B4-BE49-F238E27FC236}">
                <a16:creationId xmlns:a16="http://schemas.microsoft.com/office/drawing/2014/main" id="{5190FAB3-5759-829C-E18E-10DFF107D6C7}"/>
              </a:ext>
            </a:extLst>
          </p:cNvPr>
          <p:cNvSpPr txBox="1"/>
          <p:nvPr/>
        </p:nvSpPr>
        <p:spPr>
          <a:xfrm>
            <a:off x="5639886" y="2340495"/>
            <a:ext cx="1657350" cy="707886"/>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Estimated MFCC</a:t>
            </a:r>
          </a:p>
        </p:txBody>
      </p:sp>
      <p:cxnSp>
        <p:nvCxnSpPr>
          <p:cNvPr id="6" name="Straight Arrow Connector 5">
            <a:extLst>
              <a:ext uri="{FF2B5EF4-FFF2-40B4-BE49-F238E27FC236}">
                <a16:creationId xmlns:a16="http://schemas.microsoft.com/office/drawing/2014/main" id="{28792696-7DDB-750D-1224-A9079D18D00F}"/>
              </a:ext>
            </a:extLst>
          </p:cNvPr>
          <p:cNvCxnSpPr>
            <a:cxnSpLocks/>
          </p:cNvCxnSpPr>
          <p:nvPr/>
        </p:nvCxnSpPr>
        <p:spPr>
          <a:xfrm>
            <a:off x="3046499" y="4555162"/>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3501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49" name="TextBox 48">
            <a:extLst>
              <a:ext uri="{FF2B5EF4-FFF2-40B4-BE49-F238E27FC236}">
                <a16:creationId xmlns:a16="http://schemas.microsoft.com/office/drawing/2014/main" id="{4426899C-08D2-6DA7-7A95-779DC6C3F61A}"/>
              </a:ext>
            </a:extLst>
          </p:cNvPr>
          <p:cNvSpPr txBox="1"/>
          <p:nvPr/>
        </p:nvSpPr>
        <p:spPr>
          <a:xfrm>
            <a:off x="127001" y="493934"/>
            <a:ext cx="12064999" cy="523220"/>
          </a:xfrm>
          <a:prstGeom prst="rect">
            <a:avLst/>
          </a:prstGeom>
          <a:noFill/>
        </p:spPr>
        <p:txBody>
          <a:bodyPr wrap="square" lIns="91440" tIns="45720" rIns="91440" bIns="45720" anchor="t">
            <a:spAutoFit/>
          </a:bodyPr>
          <a:lstStyle/>
          <a:p>
            <a:pPr algn="ctr"/>
            <a:r>
              <a:rPr lang="en-US" sz="2800" b="1">
                <a:latin typeface="Times New Roman"/>
                <a:cs typeface="Times New Roman"/>
              </a:rPr>
              <a:t>Audio Features (MFCCs) are too computationally expensive for MAX78000</a:t>
            </a:r>
          </a:p>
        </p:txBody>
      </p:sp>
      <p:pic>
        <p:nvPicPr>
          <p:cNvPr id="4" name="Picture 26">
            <a:extLst>
              <a:ext uri="{FF2B5EF4-FFF2-40B4-BE49-F238E27FC236}">
                <a16:creationId xmlns:a16="http://schemas.microsoft.com/office/drawing/2014/main" id="{80C73BF5-4666-9544-EA72-C29DD75AB14F}"/>
              </a:ext>
            </a:extLst>
          </p:cNvPr>
          <p:cNvPicPr>
            <a:picLocks noChangeAspect="1"/>
          </p:cNvPicPr>
          <p:nvPr/>
        </p:nvPicPr>
        <p:blipFill rotWithShape="1">
          <a:blip r:embed="rId3"/>
          <a:srcRect l="56250" t="142"/>
          <a:stretch/>
        </p:blipFill>
        <p:spPr>
          <a:xfrm>
            <a:off x="350477" y="2438470"/>
            <a:ext cx="2123439" cy="2435281"/>
          </a:xfrm>
          <a:prstGeom prst="rect">
            <a:avLst/>
          </a:prstGeom>
        </p:spPr>
      </p:pic>
      <p:pic>
        <p:nvPicPr>
          <p:cNvPr id="1026" name="Picture 2" descr="Spectrogram - Wikipedia">
            <a:extLst>
              <a:ext uri="{FF2B5EF4-FFF2-40B4-BE49-F238E27FC236}">
                <a16:creationId xmlns:a16="http://schemas.microsoft.com/office/drawing/2014/main" id="{FE3197E5-8B5C-EEA5-D21A-C78A1B232D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95" t="9964" r="13765" b="14139"/>
          <a:stretch/>
        </p:blipFill>
        <p:spPr bwMode="auto">
          <a:xfrm>
            <a:off x="5406842" y="3096239"/>
            <a:ext cx="2123439" cy="1089857"/>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B52F8167-BA73-6883-0BCA-C07144F6AB5B}"/>
              </a:ext>
            </a:extLst>
          </p:cNvPr>
          <p:cNvCxnSpPr>
            <a:cxnSpLocks/>
          </p:cNvCxnSpPr>
          <p:nvPr/>
        </p:nvCxnSpPr>
        <p:spPr>
          <a:xfrm>
            <a:off x="8023481" y="3634677"/>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32">
            <a:extLst>
              <a:ext uri="{FF2B5EF4-FFF2-40B4-BE49-F238E27FC236}">
                <a16:creationId xmlns:a16="http://schemas.microsoft.com/office/drawing/2014/main" id="{879494CE-6C46-0E74-978B-AF741F4D3D3A}"/>
              </a:ext>
            </a:extLst>
          </p:cNvPr>
          <p:cNvPicPr>
            <a:picLocks noChangeAspect="1"/>
          </p:cNvPicPr>
          <p:nvPr/>
        </p:nvPicPr>
        <p:blipFill>
          <a:blip r:embed="rId5"/>
          <a:stretch>
            <a:fillRect/>
          </a:stretch>
        </p:blipFill>
        <p:spPr>
          <a:xfrm>
            <a:off x="10181194" y="2665421"/>
            <a:ext cx="1657350" cy="1647825"/>
          </a:xfrm>
          <a:prstGeom prst="rect">
            <a:avLst/>
          </a:prstGeom>
        </p:spPr>
      </p:pic>
      <p:sp>
        <p:nvSpPr>
          <p:cNvPr id="26" name="TextBox 25">
            <a:extLst>
              <a:ext uri="{FF2B5EF4-FFF2-40B4-BE49-F238E27FC236}">
                <a16:creationId xmlns:a16="http://schemas.microsoft.com/office/drawing/2014/main" id="{BD176C0D-B257-64F4-BED9-5A714280FEE8}"/>
              </a:ext>
            </a:extLst>
          </p:cNvPr>
          <p:cNvSpPr txBox="1"/>
          <p:nvPr/>
        </p:nvSpPr>
        <p:spPr>
          <a:xfrm>
            <a:off x="10313459" y="3286779"/>
            <a:ext cx="1406562" cy="369332"/>
          </a:xfrm>
          <a:prstGeom prst="rect">
            <a:avLst/>
          </a:prstGeom>
          <a:noFill/>
        </p:spPr>
        <p:txBody>
          <a:bodyPr wrap="square">
            <a:spAutoFit/>
          </a:bodyPr>
          <a:lstStyle/>
          <a:p>
            <a:pPr algn="l"/>
            <a:r>
              <a:rPr lang="en-US">
                <a:latin typeface="Times New Roman" panose="02020603050405020304" pitchFamily="18" charset="0"/>
                <a:cs typeface="Times New Roman" panose="02020603050405020304" pitchFamily="18" charset="0"/>
              </a:rPr>
              <a:t>"Backward"</a:t>
            </a:r>
          </a:p>
        </p:txBody>
      </p:sp>
      <p:sp>
        <p:nvSpPr>
          <p:cNvPr id="5" name="TextBox 4">
            <a:extLst>
              <a:ext uri="{FF2B5EF4-FFF2-40B4-BE49-F238E27FC236}">
                <a16:creationId xmlns:a16="http://schemas.microsoft.com/office/drawing/2014/main" id="{3C6858B7-055D-3F82-02D4-E9CF05D07EAA}"/>
              </a:ext>
            </a:extLst>
          </p:cNvPr>
          <p:cNvSpPr txBox="1"/>
          <p:nvPr/>
        </p:nvSpPr>
        <p:spPr>
          <a:xfrm>
            <a:off x="7306434" y="2647617"/>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ML Algorithm</a:t>
            </a:r>
          </a:p>
        </p:txBody>
      </p:sp>
      <p:sp>
        <p:nvSpPr>
          <p:cNvPr id="7" name="TextBox 6">
            <a:extLst>
              <a:ext uri="{FF2B5EF4-FFF2-40B4-BE49-F238E27FC236}">
                <a16:creationId xmlns:a16="http://schemas.microsoft.com/office/drawing/2014/main" id="{0CD8364F-901B-C6F7-CAF2-40F3ED6A1206}"/>
              </a:ext>
            </a:extLst>
          </p:cNvPr>
          <p:cNvSpPr txBox="1"/>
          <p:nvPr/>
        </p:nvSpPr>
        <p:spPr>
          <a:xfrm>
            <a:off x="-175554" y="2665421"/>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Audio</a:t>
            </a:r>
          </a:p>
        </p:txBody>
      </p:sp>
      <p:sp>
        <p:nvSpPr>
          <p:cNvPr id="11" name="object 11">
            <a:extLst>
              <a:ext uri="{FF2B5EF4-FFF2-40B4-BE49-F238E27FC236}">
                <a16:creationId xmlns:a16="http://schemas.microsoft.com/office/drawing/2014/main" id="{EA13DFC0-FBA8-F824-38EA-A61BF4F4DC1C}"/>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17</a:t>
            </a:fld>
            <a:endParaRPr sz="1800">
              <a:latin typeface="Times New Roman"/>
              <a:cs typeface="Times New Roman"/>
            </a:endParaRPr>
          </a:p>
        </p:txBody>
      </p:sp>
      <p:sp>
        <p:nvSpPr>
          <p:cNvPr id="12" name="TextBox 1">
            <a:extLst>
              <a:ext uri="{FF2B5EF4-FFF2-40B4-BE49-F238E27FC236}">
                <a16:creationId xmlns:a16="http://schemas.microsoft.com/office/drawing/2014/main" id="{665960E0-7DDF-6AA1-CCA8-DD6E90C2F2F5}"/>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Times New Roman"/>
              </a:rPr>
              <a:t>Opportunity                    </a:t>
            </a:r>
            <a:r>
              <a:rPr lang="en-US">
                <a:solidFill>
                  <a:srgbClr val="7F7F7F"/>
                </a:solidFill>
                <a:latin typeface="Times New Roman"/>
              </a:rPr>
              <a:t>Resources                    </a:t>
            </a:r>
            <a:r>
              <a:rPr lang="en-US">
                <a:solidFill>
                  <a:schemeClr val="bg1">
                    <a:lumMod val="50000"/>
                  </a:schemeClr>
                </a:solidFill>
                <a:latin typeface="Times New Roman"/>
              </a:rPr>
              <a:t>Methodology                    </a:t>
            </a:r>
            <a:r>
              <a:rPr lang="en-US">
                <a:solidFill>
                  <a:srgbClr val="7F7F7F"/>
                </a:solidFill>
                <a:latin typeface="Times New Roman"/>
              </a:rPr>
              <a:t>Demo &amp; Conclusion</a:t>
            </a:r>
            <a:r>
              <a:rPr lang="en-US">
                <a:latin typeface="Times New Roman"/>
                <a:cs typeface="Times New Roman"/>
              </a:rPr>
              <a:t>​</a:t>
            </a:r>
            <a:endParaRPr lang="en-US"/>
          </a:p>
        </p:txBody>
      </p:sp>
      <p:pic>
        <p:nvPicPr>
          <p:cNvPr id="9" name="Picture 38" descr="Diagram&#10;&#10;Description automatically generated">
            <a:extLst>
              <a:ext uri="{FF2B5EF4-FFF2-40B4-BE49-F238E27FC236}">
                <a16:creationId xmlns:a16="http://schemas.microsoft.com/office/drawing/2014/main" id="{FBF358C6-5B9C-D875-F8D8-1ACBBF4E64B0}"/>
              </a:ext>
            </a:extLst>
          </p:cNvPr>
          <p:cNvPicPr>
            <a:picLocks noChangeAspect="1"/>
          </p:cNvPicPr>
          <p:nvPr/>
        </p:nvPicPr>
        <p:blipFill>
          <a:blip r:embed="rId6"/>
          <a:stretch>
            <a:fillRect/>
          </a:stretch>
        </p:blipFill>
        <p:spPr>
          <a:xfrm>
            <a:off x="2790039" y="2857319"/>
            <a:ext cx="2234220" cy="1561462"/>
          </a:xfrm>
          <a:prstGeom prst="rect">
            <a:avLst/>
          </a:prstGeom>
        </p:spPr>
      </p:pic>
      <p:sp>
        <p:nvSpPr>
          <p:cNvPr id="10" name="TextBox 9">
            <a:extLst>
              <a:ext uri="{FF2B5EF4-FFF2-40B4-BE49-F238E27FC236}">
                <a16:creationId xmlns:a16="http://schemas.microsoft.com/office/drawing/2014/main" id="{54BEAD0F-F87E-D044-0F86-41C379EA5E16}"/>
              </a:ext>
            </a:extLst>
          </p:cNvPr>
          <p:cNvSpPr txBox="1"/>
          <p:nvPr/>
        </p:nvSpPr>
        <p:spPr>
          <a:xfrm>
            <a:off x="2895991" y="2061032"/>
            <a:ext cx="18319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Calibri"/>
              </a:rPr>
              <a:t>Fully-connected</a:t>
            </a:r>
          </a:p>
          <a:p>
            <a:pPr algn="ctr"/>
            <a:r>
              <a:rPr lang="en-US">
                <a:latin typeface="Times New Roman"/>
                <a:cs typeface="Calibri"/>
              </a:rPr>
              <a:t>Neural Network</a:t>
            </a:r>
            <a:endParaRPr lang="en-US">
              <a:latin typeface="Times New Roman"/>
              <a:cs typeface="Times New Roman"/>
            </a:endParaRPr>
          </a:p>
        </p:txBody>
      </p:sp>
      <p:sp>
        <p:nvSpPr>
          <p:cNvPr id="2" name="TextBox 1">
            <a:extLst>
              <a:ext uri="{FF2B5EF4-FFF2-40B4-BE49-F238E27FC236}">
                <a16:creationId xmlns:a16="http://schemas.microsoft.com/office/drawing/2014/main" id="{5190FAB3-5759-829C-E18E-10DFF107D6C7}"/>
              </a:ext>
            </a:extLst>
          </p:cNvPr>
          <p:cNvSpPr txBox="1"/>
          <p:nvPr/>
        </p:nvSpPr>
        <p:spPr>
          <a:xfrm>
            <a:off x="5639886" y="2340495"/>
            <a:ext cx="1657350" cy="707886"/>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Estimated MFCC</a:t>
            </a:r>
          </a:p>
        </p:txBody>
      </p:sp>
      <p:cxnSp>
        <p:nvCxnSpPr>
          <p:cNvPr id="6" name="Straight Arrow Connector 5">
            <a:extLst>
              <a:ext uri="{FF2B5EF4-FFF2-40B4-BE49-F238E27FC236}">
                <a16:creationId xmlns:a16="http://schemas.microsoft.com/office/drawing/2014/main" id="{28792696-7DDB-750D-1224-A9079D18D00F}"/>
              </a:ext>
            </a:extLst>
          </p:cNvPr>
          <p:cNvCxnSpPr>
            <a:cxnSpLocks/>
          </p:cNvCxnSpPr>
          <p:nvPr/>
        </p:nvCxnSpPr>
        <p:spPr>
          <a:xfrm>
            <a:off x="3046499" y="4555162"/>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DFC7214-3FF3-57CD-7AB3-38E9D97D9992}"/>
              </a:ext>
            </a:extLst>
          </p:cNvPr>
          <p:cNvSpPr/>
          <p:nvPr/>
        </p:nvSpPr>
        <p:spPr>
          <a:xfrm>
            <a:off x="2508745" y="2061032"/>
            <a:ext cx="2751435" cy="272410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195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49" name="TextBox 48">
            <a:extLst>
              <a:ext uri="{FF2B5EF4-FFF2-40B4-BE49-F238E27FC236}">
                <a16:creationId xmlns:a16="http://schemas.microsoft.com/office/drawing/2014/main" id="{4426899C-08D2-6DA7-7A95-779DC6C3F61A}"/>
              </a:ext>
            </a:extLst>
          </p:cNvPr>
          <p:cNvSpPr txBox="1"/>
          <p:nvPr/>
        </p:nvSpPr>
        <p:spPr>
          <a:xfrm>
            <a:off x="127001" y="493934"/>
            <a:ext cx="12064999" cy="523220"/>
          </a:xfrm>
          <a:prstGeom prst="rect">
            <a:avLst/>
          </a:prstGeom>
          <a:noFill/>
        </p:spPr>
        <p:txBody>
          <a:bodyPr wrap="square" lIns="91440" tIns="45720" rIns="91440" bIns="45720" anchor="t">
            <a:spAutoFit/>
          </a:bodyPr>
          <a:lstStyle/>
          <a:p>
            <a:pPr algn="ctr"/>
            <a:r>
              <a:rPr lang="en-US" sz="2800" b="1">
                <a:latin typeface="Times New Roman"/>
                <a:cs typeface="Times New Roman"/>
              </a:rPr>
              <a:t>Audio Features (MFCCs) are too computationally expensive for MAX78000</a:t>
            </a:r>
          </a:p>
        </p:txBody>
      </p:sp>
      <p:pic>
        <p:nvPicPr>
          <p:cNvPr id="4" name="Picture 26">
            <a:extLst>
              <a:ext uri="{FF2B5EF4-FFF2-40B4-BE49-F238E27FC236}">
                <a16:creationId xmlns:a16="http://schemas.microsoft.com/office/drawing/2014/main" id="{80C73BF5-4666-9544-EA72-C29DD75AB14F}"/>
              </a:ext>
            </a:extLst>
          </p:cNvPr>
          <p:cNvPicPr>
            <a:picLocks noChangeAspect="1"/>
          </p:cNvPicPr>
          <p:nvPr/>
        </p:nvPicPr>
        <p:blipFill rotWithShape="1">
          <a:blip r:embed="rId3"/>
          <a:srcRect l="56250" t="142"/>
          <a:stretch/>
        </p:blipFill>
        <p:spPr>
          <a:xfrm>
            <a:off x="350477" y="2438470"/>
            <a:ext cx="2123439" cy="2435281"/>
          </a:xfrm>
          <a:prstGeom prst="rect">
            <a:avLst/>
          </a:prstGeom>
        </p:spPr>
      </p:pic>
      <p:pic>
        <p:nvPicPr>
          <p:cNvPr id="1026" name="Picture 2" descr="Spectrogram - Wikipedia">
            <a:extLst>
              <a:ext uri="{FF2B5EF4-FFF2-40B4-BE49-F238E27FC236}">
                <a16:creationId xmlns:a16="http://schemas.microsoft.com/office/drawing/2014/main" id="{FE3197E5-8B5C-EEA5-D21A-C78A1B232D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95" t="9964" r="13765" b="14139"/>
          <a:stretch/>
        </p:blipFill>
        <p:spPr bwMode="auto">
          <a:xfrm>
            <a:off x="5406842" y="3096239"/>
            <a:ext cx="2123439" cy="10898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2">
            <a:extLst>
              <a:ext uri="{FF2B5EF4-FFF2-40B4-BE49-F238E27FC236}">
                <a16:creationId xmlns:a16="http://schemas.microsoft.com/office/drawing/2014/main" id="{879494CE-6C46-0E74-978B-AF741F4D3D3A}"/>
              </a:ext>
            </a:extLst>
          </p:cNvPr>
          <p:cNvPicPr>
            <a:picLocks noChangeAspect="1"/>
          </p:cNvPicPr>
          <p:nvPr/>
        </p:nvPicPr>
        <p:blipFill>
          <a:blip r:embed="rId5"/>
          <a:stretch>
            <a:fillRect/>
          </a:stretch>
        </p:blipFill>
        <p:spPr>
          <a:xfrm>
            <a:off x="10181194" y="2665421"/>
            <a:ext cx="1657350" cy="1647825"/>
          </a:xfrm>
          <a:prstGeom prst="rect">
            <a:avLst/>
          </a:prstGeom>
        </p:spPr>
      </p:pic>
      <p:sp>
        <p:nvSpPr>
          <p:cNvPr id="26" name="TextBox 25">
            <a:extLst>
              <a:ext uri="{FF2B5EF4-FFF2-40B4-BE49-F238E27FC236}">
                <a16:creationId xmlns:a16="http://schemas.microsoft.com/office/drawing/2014/main" id="{BD176C0D-B257-64F4-BED9-5A714280FEE8}"/>
              </a:ext>
            </a:extLst>
          </p:cNvPr>
          <p:cNvSpPr txBox="1"/>
          <p:nvPr/>
        </p:nvSpPr>
        <p:spPr>
          <a:xfrm>
            <a:off x="10313459" y="3286779"/>
            <a:ext cx="1406562" cy="369332"/>
          </a:xfrm>
          <a:prstGeom prst="rect">
            <a:avLst/>
          </a:prstGeom>
          <a:noFill/>
        </p:spPr>
        <p:txBody>
          <a:bodyPr wrap="square">
            <a:spAutoFit/>
          </a:bodyPr>
          <a:lstStyle/>
          <a:p>
            <a:pPr algn="l"/>
            <a:r>
              <a:rPr lang="en-US">
                <a:latin typeface="Times New Roman" panose="02020603050405020304" pitchFamily="18" charset="0"/>
                <a:cs typeface="Times New Roman" panose="02020603050405020304" pitchFamily="18" charset="0"/>
              </a:rPr>
              <a:t>"Backward"</a:t>
            </a:r>
          </a:p>
        </p:txBody>
      </p:sp>
      <p:sp>
        <p:nvSpPr>
          <p:cNvPr id="7" name="TextBox 6">
            <a:extLst>
              <a:ext uri="{FF2B5EF4-FFF2-40B4-BE49-F238E27FC236}">
                <a16:creationId xmlns:a16="http://schemas.microsoft.com/office/drawing/2014/main" id="{0CD8364F-901B-C6F7-CAF2-40F3ED6A1206}"/>
              </a:ext>
            </a:extLst>
          </p:cNvPr>
          <p:cNvSpPr txBox="1"/>
          <p:nvPr/>
        </p:nvSpPr>
        <p:spPr>
          <a:xfrm>
            <a:off x="-175554" y="2665421"/>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Audio</a:t>
            </a:r>
          </a:p>
        </p:txBody>
      </p:sp>
      <p:sp>
        <p:nvSpPr>
          <p:cNvPr id="11" name="object 11">
            <a:extLst>
              <a:ext uri="{FF2B5EF4-FFF2-40B4-BE49-F238E27FC236}">
                <a16:creationId xmlns:a16="http://schemas.microsoft.com/office/drawing/2014/main" id="{EA13DFC0-FBA8-F824-38EA-A61BF4F4DC1C}"/>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18</a:t>
            </a:fld>
            <a:endParaRPr sz="1800">
              <a:latin typeface="Times New Roman"/>
              <a:cs typeface="Times New Roman"/>
            </a:endParaRPr>
          </a:p>
        </p:txBody>
      </p:sp>
      <p:sp>
        <p:nvSpPr>
          <p:cNvPr id="12" name="TextBox 1">
            <a:extLst>
              <a:ext uri="{FF2B5EF4-FFF2-40B4-BE49-F238E27FC236}">
                <a16:creationId xmlns:a16="http://schemas.microsoft.com/office/drawing/2014/main" id="{665960E0-7DDF-6AA1-CCA8-DD6E90C2F2F5}"/>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Times New Roman"/>
              </a:rPr>
              <a:t>Opportunity                    </a:t>
            </a:r>
            <a:r>
              <a:rPr lang="en-US">
                <a:solidFill>
                  <a:srgbClr val="7F7F7F"/>
                </a:solidFill>
                <a:latin typeface="Times New Roman"/>
              </a:rPr>
              <a:t>Resources                    </a:t>
            </a:r>
            <a:r>
              <a:rPr lang="en-US">
                <a:solidFill>
                  <a:schemeClr val="bg1">
                    <a:lumMod val="50000"/>
                  </a:schemeClr>
                </a:solidFill>
                <a:latin typeface="Times New Roman"/>
              </a:rPr>
              <a:t>Methodology                    </a:t>
            </a:r>
            <a:r>
              <a:rPr lang="en-US">
                <a:solidFill>
                  <a:srgbClr val="7F7F7F"/>
                </a:solidFill>
                <a:latin typeface="Times New Roman"/>
              </a:rPr>
              <a:t>Demo &amp; Conclusion</a:t>
            </a:r>
            <a:r>
              <a:rPr lang="en-US">
                <a:latin typeface="Times New Roman"/>
                <a:cs typeface="Times New Roman"/>
              </a:rPr>
              <a:t>​</a:t>
            </a:r>
            <a:endParaRPr lang="en-US"/>
          </a:p>
        </p:txBody>
      </p:sp>
      <p:pic>
        <p:nvPicPr>
          <p:cNvPr id="9" name="Picture 38" descr="Diagram&#10;&#10;Description automatically generated">
            <a:extLst>
              <a:ext uri="{FF2B5EF4-FFF2-40B4-BE49-F238E27FC236}">
                <a16:creationId xmlns:a16="http://schemas.microsoft.com/office/drawing/2014/main" id="{FBF358C6-5B9C-D875-F8D8-1ACBBF4E64B0}"/>
              </a:ext>
            </a:extLst>
          </p:cNvPr>
          <p:cNvPicPr>
            <a:picLocks noChangeAspect="1"/>
          </p:cNvPicPr>
          <p:nvPr/>
        </p:nvPicPr>
        <p:blipFill>
          <a:blip r:embed="rId6"/>
          <a:stretch>
            <a:fillRect/>
          </a:stretch>
        </p:blipFill>
        <p:spPr>
          <a:xfrm>
            <a:off x="2790039" y="2857319"/>
            <a:ext cx="2234220" cy="1561462"/>
          </a:xfrm>
          <a:prstGeom prst="rect">
            <a:avLst/>
          </a:prstGeom>
        </p:spPr>
      </p:pic>
      <p:pic>
        <p:nvPicPr>
          <p:cNvPr id="2" name="Picture 7">
            <a:extLst>
              <a:ext uri="{FF2B5EF4-FFF2-40B4-BE49-F238E27FC236}">
                <a16:creationId xmlns:a16="http://schemas.microsoft.com/office/drawing/2014/main" id="{2A74CB64-1CF6-A611-F86B-A1CF7CC97936}"/>
              </a:ext>
            </a:extLst>
          </p:cNvPr>
          <p:cNvPicPr>
            <a:picLocks noChangeAspect="1"/>
          </p:cNvPicPr>
          <p:nvPr/>
        </p:nvPicPr>
        <p:blipFill>
          <a:blip r:embed="rId7"/>
          <a:stretch>
            <a:fillRect/>
          </a:stretch>
        </p:blipFill>
        <p:spPr>
          <a:xfrm>
            <a:off x="8002203" y="2639940"/>
            <a:ext cx="1835109" cy="1855643"/>
          </a:xfrm>
          <a:prstGeom prst="rect">
            <a:avLst/>
          </a:prstGeom>
        </p:spPr>
      </p:pic>
      <p:sp>
        <p:nvSpPr>
          <p:cNvPr id="3" name="TextBox 2">
            <a:extLst>
              <a:ext uri="{FF2B5EF4-FFF2-40B4-BE49-F238E27FC236}">
                <a16:creationId xmlns:a16="http://schemas.microsoft.com/office/drawing/2014/main" id="{3AB5D6A1-7E77-9C3F-CE31-8E4FE800986D}"/>
              </a:ext>
            </a:extLst>
          </p:cNvPr>
          <p:cNvSpPr txBox="1"/>
          <p:nvPr/>
        </p:nvSpPr>
        <p:spPr>
          <a:xfrm>
            <a:off x="8002203" y="1988628"/>
            <a:ext cx="18319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Calibri"/>
              </a:rPr>
              <a:t>Convolutional Neutral Network</a:t>
            </a:r>
            <a:endParaRPr lang="en-US">
              <a:latin typeface="Times New Roman"/>
              <a:cs typeface="Times New Roman"/>
            </a:endParaRPr>
          </a:p>
        </p:txBody>
      </p:sp>
      <p:sp>
        <p:nvSpPr>
          <p:cNvPr id="5" name="TextBox 4">
            <a:extLst>
              <a:ext uri="{FF2B5EF4-FFF2-40B4-BE49-F238E27FC236}">
                <a16:creationId xmlns:a16="http://schemas.microsoft.com/office/drawing/2014/main" id="{FC33984B-DBA4-3C77-94C4-025EC61EE67A}"/>
              </a:ext>
            </a:extLst>
          </p:cNvPr>
          <p:cNvSpPr txBox="1"/>
          <p:nvPr/>
        </p:nvSpPr>
        <p:spPr>
          <a:xfrm>
            <a:off x="5639886" y="2340495"/>
            <a:ext cx="1657350" cy="707886"/>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Estimated MFCC</a:t>
            </a:r>
          </a:p>
        </p:txBody>
      </p:sp>
      <p:sp>
        <p:nvSpPr>
          <p:cNvPr id="6" name="TextBox 5">
            <a:extLst>
              <a:ext uri="{FF2B5EF4-FFF2-40B4-BE49-F238E27FC236}">
                <a16:creationId xmlns:a16="http://schemas.microsoft.com/office/drawing/2014/main" id="{825D23CE-8173-A4D4-8EB1-36908F67BC87}"/>
              </a:ext>
            </a:extLst>
          </p:cNvPr>
          <p:cNvSpPr txBox="1"/>
          <p:nvPr/>
        </p:nvSpPr>
        <p:spPr>
          <a:xfrm>
            <a:off x="2895991" y="2061032"/>
            <a:ext cx="18319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Calibri"/>
              </a:rPr>
              <a:t>Fully-connected</a:t>
            </a:r>
          </a:p>
          <a:p>
            <a:pPr algn="ctr"/>
            <a:r>
              <a:rPr lang="en-US">
                <a:latin typeface="Times New Roman"/>
                <a:cs typeface="Calibri"/>
              </a:rPr>
              <a:t>Neural Network</a:t>
            </a:r>
            <a:endParaRPr lang="en-US">
              <a:latin typeface="Times New Roman"/>
              <a:cs typeface="Times New Roman"/>
            </a:endParaRPr>
          </a:p>
        </p:txBody>
      </p:sp>
      <p:cxnSp>
        <p:nvCxnSpPr>
          <p:cNvPr id="10" name="Straight Arrow Connector 9">
            <a:extLst>
              <a:ext uri="{FF2B5EF4-FFF2-40B4-BE49-F238E27FC236}">
                <a16:creationId xmlns:a16="http://schemas.microsoft.com/office/drawing/2014/main" id="{336BC5D6-4203-D015-D14C-B34298A57E28}"/>
              </a:ext>
            </a:extLst>
          </p:cNvPr>
          <p:cNvCxnSpPr>
            <a:cxnSpLocks/>
          </p:cNvCxnSpPr>
          <p:nvPr/>
        </p:nvCxnSpPr>
        <p:spPr>
          <a:xfrm>
            <a:off x="3046499" y="4555162"/>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C7F913E-CF74-4466-7669-0B1824D2541F}"/>
              </a:ext>
            </a:extLst>
          </p:cNvPr>
          <p:cNvCxnSpPr>
            <a:cxnSpLocks/>
          </p:cNvCxnSpPr>
          <p:nvPr/>
        </p:nvCxnSpPr>
        <p:spPr>
          <a:xfrm>
            <a:off x="8069073" y="4608171"/>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845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11" name="object 11">
            <a:extLst>
              <a:ext uri="{FF2B5EF4-FFF2-40B4-BE49-F238E27FC236}">
                <a16:creationId xmlns:a16="http://schemas.microsoft.com/office/drawing/2014/main" id="{EA13DFC0-FBA8-F824-38EA-A61BF4F4DC1C}"/>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19</a:t>
            </a:fld>
            <a:endParaRPr sz="1800">
              <a:latin typeface="Times New Roman"/>
              <a:cs typeface="Times New Roman"/>
            </a:endParaRPr>
          </a:p>
        </p:txBody>
      </p:sp>
      <p:sp>
        <p:nvSpPr>
          <p:cNvPr id="12" name="TextBox 1">
            <a:extLst>
              <a:ext uri="{FF2B5EF4-FFF2-40B4-BE49-F238E27FC236}">
                <a16:creationId xmlns:a16="http://schemas.microsoft.com/office/drawing/2014/main" id="{665960E0-7DDF-6AA1-CCA8-DD6E90C2F2F5}"/>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Times New Roman"/>
              </a:rPr>
              <a:t>Opportunity                    </a:t>
            </a:r>
            <a:r>
              <a:rPr lang="en-US">
                <a:solidFill>
                  <a:srgbClr val="7F7F7F"/>
                </a:solidFill>
                <a:latin typeface="Times New Roman"/>
              </a:rPr>
              <a:t>Resources                    </a:t>
            </a:r>
            <a:r>
              <a:rPr lang="en-US">
                <a:solidFill>
                  <a:schemeClr val="bg1">
                    <a:lumMod val="50000"/>
                  </a:schemeClr>
                </a:solidFill>
                <a:latin typeface="Times New Roman"/>
              </a:rPr>
              <a:t>Methodology                    </a:t>
            </a:r>
            <a:r>
              <a:rPr lang="en-US">
                <a:solidFill>
                  <a:srgbClr val="7F7F7F"/>
                </a:solidFill>
                <a:latin typeface="Times New Roman"/>
              </a:rPr>
              <a:t>Demo &amp; Conclusion</a:t>
            </a:r>
            <a:r>
              <a:rPr lang="en-US">
                <a:latin typeface="Times New Roman"/>
                <a:cs typeface="Times New Roman"/>
              </a:rPr>
              <a:t>​</a:t>
            </a:r>
            <a:endParaRPr lang="en-US"/>
          </a:p>
        </p:txBody>
      </p:sp>
      <p:sp>
        <p:nvSpPr>
          <p:cNvPr id="5" name="TextBox 4">
            <a:extLst>
              <a:ext uri="{FF2B5EF4-FFF2-40B4-BE49-F238E27FC236}">
                <a16:creationId xmlns:a16="http://schemas.microsoft.com/office/drawing/2014/main" id="{AD1A7A6C-4962-08DE-3D6A-3DD41C4AE497}"/>
              </a:ext>
            </a:extLst>
          </p:cNvPr>
          <p:cNvSpPr txBox="1"/>
          <p:nvPr/>
        </p:nvSpPr>
        <p:spPr>
          <a:xfrm>
            <a:off x="264058" y="3130247"/>
            <a:ext cx="1196250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Times New Roman"/>
                <a:cs typeface="Times New Roman"/>
              </a:rPr>
              <a:t>We have achieved 92% accuracy on 20 words and a rejection class</a:t>
            </a:r>
          </a:p>
        </p:txBody>
      </p:sp>
    </p:spTree>
    <p:extLst>
      <p:ext uri="{BB962C8B-B14F-4D97-AF65-F5344CB8AC3E}">
        <p14:creationId xmlns:p14="http://schemas.microsoft.com/office/powerpoint/2010/main" val="2829330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2">
            <a:extLst>
              <a:ext uri="{FF2B5EF4-FFF2-40B4-BE49-F238E27FC236}">
                <a16:creationId xmlns:a16="http://schemas.microsoft.com/office/drawing/2014/main" id="{944375CA-CE5F-DF24-95A4-B56F950670F7}"/>
              </a:ext>
            </a:extLst>
          </p:cNvPr>
          <p:cNvGrpSpPr/>
          <p:nvPr/>
        </p:nvGrpSpPr>
        <p:grpSpPr>
          <a:xfrm>
            <a:off x="-1525" y="0"/>
            <a:ext cx="12192000" cy="6858000"/>
            <a:chOff x="0" y="0"/>
            <a:chExt cx="12192000" cy="6858000"/>
          </a:xfrm>
        </p:grpSpPr>
        <p:pic>
          <p:nvPicPr>
            <p:cNvPr id="15" name="object 3">
              <a:extLst>
                <a:ext uri="{FF2B5EF4-FFF2-40B4-BE49-F238E27FC236}">
                  <a16:creationId xmlns:a16="http://schemas.microsoft.com/office/drawing/2014/main" id="{985616CC-DA38-2FA5-612B-5EA89139F461}"/>
                </a:ext>
              </a:extLst>
            </p:cNvPr>
            <p:cNvPicPr/>
            <p:nvPr/>
          </p:nvPicPr>
          <p:blipFill>
            <a:blip r:embed="rId2" cstate="print"/>
            <a:stretch>
              <a:fillRect/>
            </a:stretch>
          </p:blipFill>
          <p:spPr>
            <a:xfrm>
              <a:off x="0" y="0"/>
              <a:ext cx="12192000" cy="6858000"/>
            </a:xfrm>
            <a:prstGeom prst="rect">
              <a:avLst/>
            </a:prstGeom>
          </p:spPr>
        </p:pic>
        <p:sp>
          <p:nvSpPr>
            <p:cNvPr id="16" name="object 4">
              <a:extLst>
                <a:ext uri="{FF2B5EF4-FFF2-40B4-BE49-F238E27FC236}">
                  <a16:creationId xmlns:a16="http://schemas.microsoft.com/office/drawing/2014/main" id="{520B2509-C98E-9C2C-94F2-63C9DE9C31D9}"/>
                </a:ext>
              </a:extLst>
            </p:cNvPr>
            <p:cNvSpPr/>
            <p:nvPr/>
          </p:nvSpPr>
          <p:spPr>
            <a:xfrm>
              <a:off x="265175" y="228600"/>
              <a:ext cx="11658600" cy="6400800"/>
            </a:xfrm>
            <a:custGeom>
              <a:avLst/>
              <a:gdLst/>
              <a:ahLst/>
              <a:cxnLst/>
              <a:rect l="l" t="t" r="r" b="b"/>
              <a:pathLst>
                <a:path w="11658600" h="6400800">
                  <a:moveTo>
                    <a:pt x="0" y="6400800"/>
                  </a:moveTo>
                  <a:lnTo>
                    <a:pt x="11658600" y="6400800"/>
                  </a:lnTo>
                  <a:lnTo>
                    <a:pt x="11658600" y="0"/>
                  </a:lnTo>
                  <a:lnTo>
                    <a:pt x="0" y="0"/>
                  </a:lnTo>
                  <a:lnTo>
                    <a:pt x="0" y="6400800"/>
                  </a:lnTo>
                  <a:close/>
                </a:path>
              </a:pathLst>
            </a:custGeom>
            <a:ln w="15875">
              <a:solidFill>
                <a:srgbClr val="BEBEBE"/>
              </a:solidFill>
            </a:ln>
          </p:spPr>
          <p:txBody>
            <a:bodyPr wrap="square" lIns="0" tIns="0" rIns="0" bIns="0" rtlCol="0"/>
            <a:lstStyle/>
            <a:p>
              <a:endParaRPr/>
            </a:p>
          </p:txBody>
        </p:sp>
        <p:pic>
          <p:nvPicPr>
            <p:cNvPr id="17" name="object 5">
              <a:extLst>
                <a:ext uri="{FF2B5EF4-FFF2-40B4-BE49-F238E27FC236}">
                  <a16:creationId xmlns:a16="http://schemas.microsoft.com/office/drawing/2014/main" id="{5541585C-AEFA-E164-8DF4-B92D5DD7B020}"/>
                </a:ext>
              </a:extLst>
            </p:cNvPr>
            <p:cNvPicPr/>
            <p:nvPr/>
          </p:nvPicPr>
          <p:blipFill>
            <a:blip r:embed="rId3" cstate="print"/>
            <a:stretch>
              <a:fillRect/>
            </a:stretch>
          </p:blipFill>
          <p:spPr>
            <a:xfrm>
              <a:off x="10561319" y="5257800"/>
              <a:ext cx="903731" cy="1146048"/>
            </a:xfrm>
            <a:prstGeom prst="rect">
              <a:avLst/>
            </a:prstGeom>
          </p:spPr>
        </p:pic>
      </p:grpSp>
      <p:sp>
        <p:nvSpPr>
          <p:cNvPr id="6" name="object 6"/>
          <p:cNvSpPr txBox="1">
            <a:spLocks noGrp="1"/>
          </p:cNvSpPr>
          <p:nvPr>
            <p:ph type="title"/>
          </p:nvPr>
        </p:nvSpPr>
        <p:spPr>
          <a:xfrm>
            <a:off x="2954478" y="655612"/>
            <a:ext cx="6568927" cy="843821"/>
          </a:xfrm>
          <a:prstGeom prst="rect">
            <a:avLst/>
          </a:prstGeom>
        </p:spPr>
        <p:txBody>
          <a:bodyPr vert="horz" wrap="square" lIns="0" tIns="12700" rIns="0" bIns="0" rtlCol="0" anchor="t">
            <a:spAutoFit/>
          </a:bodyPr>
          <a:lstStyle/>
          <a:p>
            <a:pPr marL="12700">
              <a:spcBef>
                <a:spcPts val="100"/>
              </a:spcBef>
            </a:pPr>
            <a:r>
              <a:rPr sz="5400" b="0" spc="-95">
                <a:solidFill>
                  <a:schemeClr val="bg2"/>
                </a:solidFill>
                <a:latin typeface="Times New Roman"/>
                <a:cs typeface="Times New Roman"/>
              </a:rPr>
              <a:t>Team</a:t>
            </a:r>
            <a:r>
              <a:rPr lang="en-US" sz="5400" b="0" spc="-95">
                <a:solidFill>
                  <a:schemeClr val="bg2"/>
                </a:solidFill>
              </a:rPr>
              <a:t> Maxim Integrated</a:t>
            </a:r>
            <a:endParaRPr lang="en-US" sz="5400" b="0" spc="-95">
              <a:solidFill>
                <a:schemeClr val="bg2"/>
              </a:solidFill>
              <a:latin typeface="Times New Roman"/>
              <a:cs typeface="Times New Roman"/>
            </a:endParaRPr>
          </a:p>
        </p:txBody>
      </p:sp>
      <p:pic>
        <p:nvPicPr>
          <p:cNvPr id="2054" name="Picture 6" descr="profile image">
            <a:extLst>
              <a:ext uri="{FF2B5EF4-FFF2-40B4-BE49-F238E27FC236}">
                <a16:creationId xmlns:a16="http://schemas.microsoft.com/office/drawing/2014/main" id="{0D2A3FF0-DE6B-0113-5378-87985FAB3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7211" y="2146281"/>
            <a:ext cx="2301618" cy="230161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3E6E82A-7F70-0689-E606-8D699DDADD69}"/>
              </a:ext>
            </a:extLst>
          </p:cNvPr>
          <p:cNvPicPr>
            <a:picLocks noChangeAspect="1" noChangeArrowheads="1"/>
          </p:cNvPicPr>
          <p:nvPr/>
        </p:nvPicPr>
        <p:blipFill rotWithShape="1">
          <a:blip r:embed="rId5"/>
          <a:srcRect l="17447" t="548" r="11846" b="599"/>
          <a:stretch/>
        </p:blipFill>
        <p:spPr bwMode="auto">
          <a:xfrm>
            <a:off x="8106094" y="2153920"/>
            <a:ext cx="2300316" cy="230279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6B7A0C4-4B95-F1D9-B96C-919EA8BB4DD6}"/>
              </a:ext>
            </a:extLst>
          </p:cNvPr>
          <p:cNvSpPr txBox="1"/>
          <p:nvPr/>
        </p:nvSpPr>
        <p:spPr>
          <a:xfrm>
            <a:off x="1905000" y="4668108"/>
            <a:ext cx="2051304" cy="461665"/>
          </a:xfrm>
          <a:prstGeom prst="rect">
            <a:avLst/>
          </a:prstGeom>
          <a:noFill/>
        </p:spPr>
        <p:txBody>
          <a:bodyPr wrap="square">
            <a:spAutoFit/>
          </a:bodyPr>
          <a:lstStyle/>
          <a:p>
            <a:r>
              <a:rPr lang="en-US" sz="2400" b="0" i="0" u="none" strike="noStrike">
                <a:solidFill>
                  <a:srgbClr val="FFFFFF"/>
                </a:solidFill>
                <a:effectLst/>
                <a:latin typeface="Garamond" panose="02020404030301010803" pitchFamily="18" charset="0"/>
              </a:rPr>
              <a:t>Dylaan Cornish</a:t>
            </a:r>
            <a:r>
              <a:rPr lang="en-US" sz="2400" b="0" i="0">
                <a:solidFill>
                  <a:srgbClr val="000000"/>
                </a:solidFill>
                <a:effectLst/>
                <a:latin typeface="Garamond" panose="02020404030301010803" pitchFamily="18" charset="0"/>
              </a:rPr>
              <a:t>​</a:t>
            </a:r>
            <a:endParaRPr lang="en-US" sz="2400"/>
          </a:p>
        </p:txBody>
      </p:sp>
      <p:sp>
        <p:nvSpPr>
          <p:cNvPr id="22" name="TextBox 21">
            <a:extLst>
              <a:ext uri="{FF2B5EF4-FFF2-40B4-BE49-F238E27FC236}">
                <a16:creationId xmlns:a16="http://schemas.microsoft.com/office/drawing/2014/main" id="{9CC33E48-0A80-C38A-EE2C-446A3EF28184}"/>
              </a:ext>
            </a:extLst>
          </p:cNvPr>
          <p:cNvSpPr txBox="1"/>
          <p:nvPr/>
        </p:nvSpPr>
        <p:spPr>
          <a:xfrm>
            <a:off x="5007211" y="4668108"/>
            <a:ext cx="2301618" cy="461665"/>
          </a:xfrm>
          <a:prstGeom prst="rect">
            <a:avLst/>
          </a:prstGeom>
          <a:noFill/>
        </p:spPr>
        <p:txBody>
          <a:bodyPr wrap="square">
            <a:spAutoFit/>
          </a:bodyPr>
          <a:lstStyle/>
          <a:p>
            <a:r>
              <a:rPr lang="en-US" sz="2400" b="0" i="0" u="none" strike="noStrike">
                <a:solidFill>
                  <a:srgbClr val="FFFFFF"/>
                </a:solidFill>
                <a:effectLst/>
                <a:latin typeface="Garamond" panose="02020404030301010803" pitchFamily="18" charset="0"/>
              </a:rPr>
              <a:t>Henry Fernandez</a:t>
            </a:r>
            <a:endParaRPr lang="en-US" sz="2400"/>
          </a:p>
        </p:txBody>
      </p:sp>
      <p:sp>
        <p:nvSpPr>
          <p:cNvPr id="23" name="TextBox 22">
            <a:extLst>
              <a:ext uri="{FF2B5EF4-FFF2-40B4-BE49-F238E27FC236}">
                <a16:creationId xmlns:a16="http://schemas.microsoft.com/office/drawing/2014/main" id="{A611D62F-C786-DA8C-A1E6-E05C64A3CD74}"/>
              </a:ext>
            </a:extLst>
          </p:cNvPr>
          <p:cNvSpPr txBox="1"/>
          <p:nvPr/>
        </p:nvSpPr>
        <p:spPr>
          <a:xfrm>
            <a:off x="8358771" y="4668107"/>
            <a:ext cx="2051304" cy="461665"/>
          </a:xfrm>
          <a:prstGeom prst="rect">
            <a:avLst/>
          </a:prstGeom>
          <a:noFill/>
        </p:spPr>
        <p:txBody>
          <a:bodyPr wrap="square">
            <a:spAutoFit/>
          </a:bodyPr>
          <a:lstStyle/>
          <a:p>
            <a:r>
              <a:rPr lang="en-US" sz="2400" b="0" i="0" u="none" strike="noStrike">
                <a:solidFill>
                  <a:srgbClr val="FFFFFF"/>
                </a:solidFill>
                <a:effectLst/>
                <a:latin typeface="Garamond" panose="02020404030301010803" pitchFamily="18" charset="0"/>
              </a:rPr>
              <a:t>Joey Tomal</a:t>
            </a:r>
            <a:endParaRPr lang="en-US" sz="2400"/>
          </a:p>
        </p:txBody>
      </p:sp>
      <p:pic>
        <p:nvPicPr>
          <p:cNvPr id="26" name="Picture 25">
            <a:extLst>
              <a:ext uri="{FF2B5EF4-FFF2-40B4-BE49-F238E27FC236}">
                <a16:creationId xmlns:a16="http://schemas.microsoft.com/office/drawing/2014/main" id="{4C38E3F0-3A06-C835-77B3-B14E63A1BA83}"/>
              </a:ext>
            </a:extLst>
          </p:cNvPr>
          <p:cNvPicPr>
            <a:picLocks noChangeAspect="1"/>
          </p:cNvPicPr>
          <p:nvPr/>
        </p:nvPicPr>
        <p:blipFill>
          <a:blip r:embed="rId6"/>
          <a:stretch>
            <a:fillRect/>
          </a:stretch>
        </p:blipFill>
        <p:spPr>
          <a:xfrm>
            <a:off x="10459161" y="5129773"/>
            <a:ext cx="1104996" cy="1303748"/>
          </a:xfrm>
          <a:prstGeom prst="rect">
            <a:avLst/>
          </a:prstGeom>
        </p:spPr>
      </p:pic>
      <p:pic>
        <p:nvPicPr>
          <p:cNvPr id="27" name="object 2">
            <a:extLst>
              <a:ext uri="{FF2B5EF4-FFF2-40B4-BE49-F238E27FC236}">
                <a16:creationId xmlns:a16="http://schemas.microsoft.com/office/drawing/2014/main" id="{3926C638-C697-262F-027F-637C8C3CEAC7}"/>
              </a:ext>
            </a:extLst>
          </p:cNvPr>
          <p:cNvPicPr/>
          <p:nvPr/>
        </p:nvPicPr>
        <p:blipFill>
          <a:blip r:embed="rId7" cstate="print"/>
          <a:stretch>
            <a:fillRect/>
          </a:stretch>
        </p:blipFill>
        <p:spPr>
          <a:xfrm>
            <a:off x="11164351" y="5613242"/>
            <a:ext cx="598348" cy="918633"/>
          </a:xfrm>
          <a:prstGeom prst="rect">
            <a:avLst/>
          </a:prstGeom>
        </p:spPr>
      </p:pic>
      <p:pic>
        <p:nvPicPr>
          <p:cNvPr id="2" name="Picture 2">
            <a:extLst>
              <a:ext uri="{FF2B5EF4-FFF2-40B4-BE49-F238E27FC236}">
                <a16:creationId xmlns:a16="http://schemas.microsoft.com/office/drawing/2014/main" id="{C51A3796-CD9D-28AC-DBAC-9D4A1F3BCA27}"/>
              </a:ext>
            </a:extLst>
          </p:cNvPr>
          <p:cNvPicPr>
            <a:picLocks noChangeAspect="1"/>
          </p:cNvPicPr>
          <p:nvPr/>
        </p:nvPicPr>
        <p:blipFill rotWithShape="1">
          <a:blip r:embed="rId8"/>
          <a:srcRect l="460" t="170" b="20919"/>
          <a:stretch/>
        </p:blipFill>
        <p:spPr>
          <a:xfrm>
            <a:off x="1865415" y="2146281"/>
            <a:ext cx="2267056" cy="229795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49" name="TextBox 48">
            <a:extLst>
              <a:ext uri="{FF2B5EF4-FFF2-40B4-BE49-F238E27FC236}">
                <a16:creationId xmlns:a16="http://schemas.microsoft.com/office/drawing/2014/main" id="{4426899C-08D2-6DA7-7A95-779DC6C3F61A}"/>
              </a:ext>
            </a:extLst>
          </p:cNvPr>
          <p:cNvSpPr txBox="1"/>
          <p:nvPr/>
        </p:nvSpPr>
        <p:spPr>
          <a:xfrm>
            <a:off x="63497" y="569910"/>
            <a:ext cx="12064999" cy="523220"/>
          </a:xfrm>
          <a:prstGeom prst="rect">
            <a:avLst/>
          </a:prstGeom>
          <a:noFill/>
        </p:spPr>
        <p:txBody>
          <a:bodyPr wrap="square" lIns="91440" tIns="45720" rIns="91440" bIns="45720" anchor="t">
            <a:spAutoFit/>
          </a:bodyPr>
          <a:lstStyle/>
          <a:p>
            <a:pPr algn="ctr"/>
            <a:r>
              <a:rPr lang="en-US" sz="2800" b="1">
                <a:latin typeface="Times New Roman"/>
                <a:cs typeface="Times New Roman"/>
              </a:rPr>
              <a:t>MAX78000 is over 44x more energy efficient than the state-of-the-art </a:t>
            </a:r>
          </a:p>
        </p:txBody>
      </p:sp>
      <p:sp>
        <p:nvSpPr>
          <p:cNvPr id="7" name="object 11">
            <a:extLst>
              <a:ext uri="{FF2B5EF4-FFF2-40B4-BE49-F238E27FC236}">
                <a16:creationId xmlns:a16="http://schemas.microsoft.com/office/drawing/2014/main" id="{883F378A-8016-8815-4CBF-E14C98C7E0B2}"/>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20</a:t>
            </a:fld>
            <a:endParaRPr sz="1800">
              <a:latin typeface="Times New Roman"/>
              <a:cs typeface="Times New Roman"/>
            </a:endParaRPr>
          </a:p>
        </p:txBody>
      </p:sp>
      <p:sp>
        <p:nvSpPr>
          <p:cNvPr id="9" name="TextBox 1">
            <a:extLst>
              <a:ext uri="{FF2B5EF4-FFF2-40B4-BE49-F238E27FC236}">
                <a16:creationId xmlns:a16="http://schemas.microsoft.com/office/drawing/2014/main" id="{77CB0F19-2284-0DB6-4A58-5DA5E3374993}"/>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Times New Roman"/>
              </a:rPr>
              <a:t>Opportunity                    </a:t>
            </a:r>
            <a:r>
              <a:rPr lang="en-US">
                <a:solidFill>
                  <a:srgbClr val="7F7F7F"/>
                </a:solidFill>
                <a:latin typeface="Times New Roman"/>
              </a:rPr>
              <a:t>Resources                    </a:t>
            </a:r>
            <a:r>
              <a:rPr lang="en-US">
                <a:solidFill>
                  <a:schemeClr val="bg1">
                    <a:lumMod val="50000"/>
                  </a:schemeClr>
                </a:solidFill>
                <a:latin typeface="Times New Roman"/>
              </a:rPr>
              <a:t>Methodology                    </a:t>
            </a:r>
            <a:r>
              <a:rPr lang="en-US">
                <a:solidFill>
                  <a:srgbClr val="7F7F7F"/>
                </a:solidFill>
                <a:latin typeface="Times New Roman"/>
              </a:rPr>
              <a:t>Demo &amp; Conclusion</a:t>
            </a:r>
            <a:r>
              <a:rPr lang="en-US">
                <a:latin typeface="Times New Roman"/>
                <a:cs typeface="Times New Roman"/>
              </a:rPr>
              <a:t>​</a:t>
            </a:r>
            <a:endParaRPr lang="en-US"/>
          </a:p>
        </p:txBody>
      </p:sp>
      <p:pic>
        <p:nvPicPr>
          <p:cNvPr id="3" name="Picture 2">
            <a:extLst>
              <a:ext uri="{FF2B5EF4-FFF2-40B4-BE49-F238E27FC236}">
                <a16:creationId xmlns:a16="http://schemas.microsoft.com/office/drawing/2014/main" id="{EA7FBFCF-67C0-5DCA-FD63-FFEEF66BB173}"/>
              </a:ext>
            </a:extLst>
          </p:cNvPr>
          <p:cNvPicPr>
            <a:picLocks noChangeAspect="1"/>
          </p:cNvPicPr>
          <p:nvPr/>
        </p:nvPicPr>
        <p:blipFill>
          <a:blip r:embed="rId3"/>
          <a:stretch>
            <a:fillRect/>
          </a:stretch>
        </p:blipFill>
        <p:spPr>
          <a:xfrm>
            <a:off x="1808050" y="1818987"/>
            <a:ext cx="8575895" cy="3046523"/>
          </a:xfrm>
          <a:prstGeom prst="rect">
            <a:avLst/>
          </a:prstGeom>
        </p:spPr>
      </p:pic>
    </p:spTree>
    <p:extLst>
      <p:ext uri="{BB962C8B-B14F-4D97-AF65-F5344CB8AC3E}">
        <p14:creationId xmlns:p14="http://schemas.microsoft.com/office/powerpoint/2010/main" val="2712738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2285645" y="745318"/>
            <a:ext cx="7922499" cy="444352"/>
          </a:xfrm>
          <a:prstGeom prst="rect">
            <a:avLst/>
          </a:prstGeom>
        </p:spPr>
        <p:txBody>
          <a:bodyPr vert="horz" wrap="square" lIns="0" tIns="13335" rIns="0" bIns="0" rtlCol="0" anchor="t">
            <a:spAutoFit/>
          </a:bodyPr>
          <a:lstStyle/>
          <a:p>
            <a:pPr marL="12700">
              <a:spcBef>
                <a:spcPts val="105"/>
              </a:spcBef>
            </a:pPr>
            <a:r>
              <a:rPr lang="en-US" sz="2800" b="1" spc="-10">
                <a:latin typeface="Times New Roman"/>
                <a:cs typeface="Times New Roman"/>
              </a:rPr>
              <a:t>We use industry standard data to train our model</a:t>
            </a:r>
            <a:endParaRPr lang="en-US"/>
          </a:p>
        </p:txBody>
      </p:sp>
      <p:sp>
        <p:nvSpPr>
          <p:cNvPr id="26" name="object 26"/>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pic>
        <p:nvPicPr>
          <p:cNvPr id="27" name="Picture 27" descr="Logo&#10;&#10;Description automatically generated">
            <a:extLst>
              <a:ext uri="{FF2B5EF4-FFF2-40B4-BE49-F238E27FC236}">
                <a16:creationId xmlns:a16="http://schemas.microsoft.com/office/drawing/2014/main" id="{1A0D72EE-C5EF-821F-3717-D95AC68BEE40}"/>
              </a:ext>
            </a:extLst>
          </p:cNvPr>
          <p:cNvPicPr>
            <a:picLocks noChangeAspect="1"/>
          </p:cNvPicPr>
          <p:nvPr/>
        </p:nvPicPr>
        <p:blipFill>
          <a:blip r:embed="rId4"/>
          <a:stretch>
            <a:fillRect/>
          </a:stretch>
        </p:blipFill>
        <p:spPr>
          <a:xfrm>
            <a:off x="4976880" y="1602507"/>
            <a:ext cx="1966971" cy="1067092"/>
          </a:xfrm>
          <a:prstGeom prst="rect">
            <a:avLst/>
          </a:prstGeom>
        </p:spPr>
      </p:pic>
      <p:pic>
        <p:nvPicPr>
          <p:cNvPr id="28" name="Picture 28" descr="Icon&#10;&#10;Description automatically generated">
            <a:extLst>
              <a:ext uri="{FF2B5EF4-FFF2-40B4-BE49-F238E27FC236}">
                <a16:creationId xmlns:a16="http://schemas.microsoft.com/office/drawing/2014/main" id="{719D5B91-985D-48B2-0177-3458AEE9F5F6}"/>
              </a:ext>
            </a:extLst>
          </p:cNvPr>
          <p:cNvPicPr>
            <a:picLocks noChangeAspect="1"/>
          </p:cNvPicPr>
          <p:nvPr/>
        </p:nvPicPr>
        <p:blipFill>
          <a:blip r:embed="rId5"/>
          <a:stretch>
            <a:fillRect/>
          </a:stretch>
        </p:blipFill>
        <p:spPr>
          <a:xfrm>
            <a:off x="1617433" y="7275896"/>
            <a:ext cx="790577" cy="729259"/>
          </a:xfrm>
          <a:prstGeom prst="rect">
            <a:avLst/>
          </a:prstGeom>
        </p:spPr>
      </p:pic>
      <p:sp>
        <p:nvSpPr>
          <p:cNvPr id="21" name="TextBox 1">
            <a:extLst>
              <a:ext uri="{FF2B5EF4-FFF2-40B4-BE49-F238E27FC236}">
                <a16:creationId xmlns:a16="http://schemas.microsoft.com/office/drawing/2014/main" id="{46C52295-A398-72F2-A8B5-A6B254D4B337}"/>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chemeClr val="bg1"/>
                </a:solidFill>
                <a:latin typeface="Times New Roman"/>
              </a:rPr>
              <a:t> Resources</a:t>
            </a:r>
            <a:r>
              <a:rPr lang="en-US">
                <a:solidFill>
                  <a:srgbClr val="7F7F7F"/>
                </a:solidFill>
                <a:latin typeface="Times New Roman"/>
              </a:rPr>
              <a:t>                    </a:t>
            </a:r>
            <a:r>
              <a:rPr lang="en-US">
                <a:solidFill>
                  <a:schemeClr val="bg1">
                    <a:lumMod val="50000"/>
                  </a:schemeClr>
                </a:solidFill>
                <a:latin typeface="Times New Roman"/>
              </a:rPr>
              <a:t>Methodology                    </a:t>
            </a:r>
            <a:r>
              <a:rPr lang="en-US">
                <a:solidFill>
                  <a:srgbClr val="7F7F7F"/>
                </a:solidFill>
                <a:latin typeface="Times New Roman"/>
              </a:rPr>
              <a:t>Demo &amp; Conclusion</a:t>
            </a:r>
            <a:r>
              <a:rPr lang="en-US">
                <a:latin typeface="Times New Roman"/>
                <a:cs typeface="Times New Roman"/>
              </a:rPr>
              <a:t>​</a:t>
            </a:r>
            <a:endParaRPr lang="en-US"/>
          </a:p>
        </p:txBody>
      </p:sp>
      <p:graphicFrame>
        <p:nvGraphicFramePr>
          <p:cNvPr id="7" name="Table 8">
            <a:extLst>
              <a:ext uri="{FF2B5EF4-FFF2-40B4-BE49-F238E27FC236}">
                <a16:creationId xmlns:a16="http://schemas.microsoft.com/office/drawing/2014/main" id="{A7719EA4-A2B2-72C2-3661-C673FEF29744}"/>
              </a:ext>
            </a:extLst>
          </p:cNvPr>
          <p:cNvGraphicFramePr>
            <a:graphicFrameLocks noGrp="1"/>
          </p:cNvGraphicFramePr>
          <p:nvPr>
            <p:extLst>
              <p:ext uri="{D42A27DB-BD31-4B8C-83A1-F6EECF244321}">
                <p14:modId xmlns:p14="http://schemas.microsoft.com/office/powerpoint/2010/main" val="2670925475"/>
              </p:ext>
            </p:extLst>
          </p:nvPr>
        </p:nvGraphicFramePr>
        <p:xfrm>
          <a:off x="2103493" y="2669599"/>
          <a:ext cx="7621420" cy="1554480"/>
        </p:xfrm>
        <a:graphic>
          <a:graphicData uri="http://schemas.openxmlformats.org/drawingml/2006/table">
            <a:tbl>
              <a:tblPr bandRow="1">
                <a:solidFill>
                  <a:srgbClr val="830000"/>
                </a:solidFill>
                <a:tableStyleId>{21E4AEA4-8DFA-4A89-87EB-49C32662AFE0}</a:tableStyleId>
              </a:tblPr>
              <a:tblGrid>
                <a:gridCol w="3810710">
                  <a:extLst>
                    <a:ext uri="{9D8B030D-6E8A-4147-A177-3AD203B41FA5}">
                      <a16:colId xmlns:a16="http://schemas.microsoft.com/office/drawing/2014/main" val="1892404047"/>
                    </a:ext>
                  </a:extLst>
                </a:gridCol>
                <a:gridCol w="3810710">
                  <a:extLst>
                    <a:ext uri="{9D8B030D-6E8A-4147-A177-3AD203B41FA5}">
                      <a16:colId xmlns:a16="http://schemas.microsoft.com/office/drawing/2014/main" val="2526414047"/>
                    </a:ext>
                  </a:extLst>
                </a:gridCol>
              </a:tblGrid>
              <a:tr h="466015">
                <a:tc>
                  <a:txBody>
                    <a:bodyPr/>
                    <a:lstStyle/>
                    <a:p>
                      <a:pPr algn="ctr"/>
                      <a:r>
                        <a:rPr lang="en-US" sz="2800" b="1">
                          <a:latin typeface="Times New Roman" panose="02020603050405020304" pitchFamily="18" charset="0"/>
                          <a:cs typeface="Times New Roman" panose="02020603050405020304" pitchFamily="18" charset="0"/>
                        </a:rPr>
                        <a:t>Samples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800">
                          <a:latin typeface="Times New Roman" panose="02020603050405020304" pitchFamily="18" charset="0"/>
                          <a:cs typeface="Times New Roman" panose="02020603050405020304" pitchFamily="18" charset="0"/>
                        </a:rPr>
                        <a:t>77,000</a:t>
                      </a:r>
                    </a:p>
                  </a:txBody>
                  <a:tcPr>
                    <a:lnL w="12700" cmpd="sng">
                      <a:noFill/>
                    </a:lnL>
                  </a:tcPr>
                </a:tc>
                <a:extLst>
                  <a:ext uri="{0D108BD9-81ED-4DB2-BD59-A6C34878D82A}">
                    <a16:rowId xmlns:a16="http://schemas.microsoft.com/office/drawing/2014/main" val="3065001912"/>
                  </a:ext>
                </a:extLst>
              </a:tr>
              <a:tr h="466015">
                <a:tc>
                  <a:txBody>
                    <a:bodyPr/>
                    <a:lstStyle/>
                    <a:p>
                      <a:pPr algn="ctr"/>
                      <a:r>
                        <a:rPr lang="en-US" sz="2800" b="1">
                          <a:latin typeface="Times New Roman" panose="02020603050405020304" pitchFamily="18" charset="0"/>
                          <a:cs typeface="Times New Roman" panose="02020603050405020304" pitchFamily="18" charset="0"/>
                        </a:rPr>
                        <a:t>Duration</a:t>
                      </a:r>
                    </a:p>
                  </a:txBody>
                  <a:tcPr>
                    <a:lnT w="12700" cmpd="sng">
                      <a:noFill/>
                    </a:lnT>
                  </a:tcPr>
                </a:tc>
                <a:tc>
                  <a:txBody>
                    <a:bodyPr/>
                    <a:lstStyle/>
                    <a:p>
                      <a:pPr algn="ctr"/>
                      <a:r>
                        <a:rPr lang="en-US" sz="2800">
                          <a:latin typeface="Times New Roman" panose="02020603050405020304" pitchFamily="18" charset="0"/>
                          <a:cs typeface="Times New Roman" panose="02020603050405020304" pitchFamily="18" charset="0"/>
                        </a:rPr>
                        <a:t>1 Second</a:t>
                      </a:r>
                    </a:p>
                  </a:txBody>
                  <a:tcPr/>
                </a:tc>
                <a:extLst>
                  <a:ext uri="{0D108BD9-81ED-4DB2-BD59-A6C34878D82A}">
                    <a16:rowId xmlns:a16="http://schemas.microsoft.com/office/drawing/2014/main" val="1358538572"/>
                  </a:ext>
                </a:extLst>
              </a:tr>
              <a:tr h="466015">
                <a:tc>
                  <a:txBody>
                    <a:bodyPr/>
                    <a:lstStyle/>
                    <a:p>
                      <a:pPr algn="ctr"/>
                      <a:r>
                        <a:rPr lang="en-US" sz="2800" b="1">
                          <a:latin typeface="Times New Roman" panose="02020603050405020304" pitchFamily="18" charset="0"/>
                          <a:cs typeface="Times New Roman" panose="02020603050405020304" pitchFamily="18" charset="0"/>
                        </a:rPr>
                        <a:t>Words</a:t>
                      </a:r>
                    </a:p>
                  </a:txBody>
                  <a:tcPr/>
                </a:tc>
                <a:tc>
                  <a:txBody>
                    <a:bodyPr/>
                    <a:lstStyle/>
                    <a:p>
                      <a:pPr algn="ctr"/>
                      <a:r>
                        <a:rPr lang="en-US" sz="2800">
                          <a:latin typeface="Times New Roman" panose="02020603050405020304" pitchFamily="18" charset="0"/>
                          <a:cs typeface="Times New Roman" panose="02020603050405020304" pitchFamily="18" charset="0"/>
                        </a:rPr>
                        <a:t>35</a:t>
                      </a:r>
                    </a:p>
                  </a:txBody>
                  <a:tcPr/>
                </a:tc>
                <a:extLst>
                  <a:ext uri="{0D108BD9-81ED-4DB2-BD59-A6C34878D82A}">
                    <a16:rowId xmlns:a16="http://schemas.microsoft.com/office/drawing/2014/main" val="3176698737"/>
                  </a:ext>
                </a:extLst>
              </a:tr>
            </a:tbl>
          </a:graphicData>
        </a:graphic>
      </p:graphicFrame>
      <p:sp>
        <p:nvSpPr>
          <p:cNvPr id="9" name="object 11">
            <a:extLst>
              <a:ext uri="{FF2B5EF4-FFF2-40B4-BE49-F238E27FC236}">
                <a16:creationId xmlns:a16="http://schemas.microsoft.com/office/drawing/2014/main" id="{F3D20E1C-4020-9799-8D56-99889E9E99F3}"/>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21</a:t>
            </a:fld>
            <a:endParaRPr sz="1800">
              <a:latin typeface="Times New Roman"/>
              <a:cs typeface="Times New Roman"/>
            </a:endParaRPr>
          </a:p>
        </p:txBody>
      </p:sp>
    </p:spTree>
    <p:extLst>
      <p:ext uri="{BB962C8B-B14F-4D97-AF65-F5344CB8AC3E}">
        <p14:creationId xmlns:p14="http://schemas.microsoft.com/office/powerpoint/2010/main" val="165444312"/>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557533" y="618121"/>
            <a:ext cx="11047849" cy="444352"/>
          </a:xfrm>
          <a:prstGeom prst="rect">
            <a:avLst/>
          </a:prstGeom>
        </p:spPr>
        <p:txBody>
          <a:bodyPr vert="horz" wrap="square" lIns="0" tIns="13335" rIns="0" bIns="0" rtlCol="0" anchor="t">
            <a:spAutoFit/>
          </a:bodyPr>
          <a:lstStyle/>
          <a:p>
            <a:pPr marL="12700" algn="ctr">
              <a:spcBef>
                <a:spcPts val="105"/>
              </a:spcBef>
            </a:pPr>
            <a:r>
              <a:rPr lang="en-US" sz="2800" b="1">
                <a:latin typeface="Times New Roman"/>
                <a:cs typeface="Times New Roman"/>
              </a:rPr>
              <a:t>Paired with industry standard tools</a:t>
            </a:r>
            <a:endParaRPr lang="en-US"/>
          </a:p>
        </p:txBody>
      </p:sp>
      <p:sp>
        <p:nvSpPr>
          <p:cNvPr id="31" name="object 31"/>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pic>
        <p:nvPicPr>
          <p:cNvPr id="2" name="Picture 2" descr="Logo, company name&#10;&#10;Description automatically generated">
            <a:extLst>
              <a:ext uri="{FF2B5EF4-FFF2-40B4-BE49-F238E27FC236}">
                <a16:creationId xmlns:a16="http://schemas.microsoft.com/office/drawing/2014/main" id="{80F1281E-A326-0D2F-5FDD-55677C737597}"/>
              </a:ext>
            </a:extLst>
          </p:cNvPr>
          <p:cNvPicPr>
            <a:picLocks noChangeAspect="1"/>
          </p:cNvPicPr>
          <p:nvPr/>
        </p:nvPicPr>
        <p:blipFill>
          <a:blip r:embed="rId4"/>
          <a:stretch>
            <a:fillRect/>
          </a:stretch>
        </p:blipFill>
        <p:spPr>
          <a:xfrm>
            <a:off x="1862254" y="1806497"/>
            <a:ext cx="3347224" cy="3347224"/>
          </a:xfrm>
          <a:prstGeom prst="rect">
            <a:avLst/>
          </a:prstGeom>
        </p:spPr>
      </p:pic>
      <p:pic>
        <p:nvPicPr>
          <p:cNvPr id="3" name="Picture 3" descr="A picture containing logo&#10;&#10;Description automatically generated">
            <a:extLst>
              <a:ext uri="{FF2B5EF4-FFF2-40B4-BE49-F238E27FC236}">
                <a16:creationId xmlns:a16="http://schemas.microsoft.com/office/drawing/2014/main" id="{5B47E309-3715-B95B-AB6F-497E732C6B1C}"/>
              </a:ext>
            </a:extLst>
          </p:cNvPr>
          <p:cNvPicPr>
            <a:picLocks noChangeAspect="1"/>
          </p:cNvPicPr>
          <p:nvPr/>
        </p:nvPicPr>
        <p:blipFill>
          <a:blip r:embed="rId5"/>
          <a:stretch>
            <a:fillRect/>
          </a:stretch>
        </p:blipFill>
        <p:spPr>
          <a:xfrm>
            <a:off x="5811645" y="2184715"/>
            <a:ext cx="4592443" cy="2358470"/>
          </a:xfrm>
          <a:prstGeom prst="rect">
            <a:avLst/>
          </a:prstGeom>
        </p:spPr>
      </p:pic>
      <p:sp>
        <p:nvSpPr>
          <p:cNvPr id="6" name="object 11">
            <a:extLst>
              <a:ext uri="{FF2B5EF4-FFF2-40B4-BE49-F238E27FC236}">
                <a16:creationId xmlns:a16="http://schemas.microsoft.com/office/drawing/2014/main" id="{4CD1A4B9-5E9E-82AE-2921-8FE36AB92F07}"/>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22</a:t>
            </a:fld>
            <a:endParaRPr sz="1800">
              <a:latin typeface="Times New Roman"/>
              <a:cs typeface="Times New Roman"/>
            </a:endParaRPr>
          </a:p>
        </p:txBody>
      </p:sp>
      <p:sp>
        <p:nvSpPr>
          <p:cNvPr id="7" name="TextBox 1">
            <a:extLst>
              <a:ext uri="{FF2B5EF4-FFF2-40B4-BE49-F238E27FC236}">
                <a16:creationId xmlns:a16="http://schemas.microsoft.com/office/drawing/2014/main" id="{8942D92E-785A-166A-16A9-918D2278A5BB}"/>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chemeClr val="bg1"/>
                </a:solidFill>
                <a:latin typeface="Times New Roman"/>
              </a:rPr>
              <a:t> Resources</a:t>
            </a:r>
            <a:r>
              <a:rPr lang="en-US">
                <a:solidFill>
                  <a:srgbClr val="7F7F7F"/>
                </a:solidFill>
                <a:latin typeface="Times New Roman"/>
              </a:rPr>
              <a:t>                    </a:t>
            </a:r>
            <a:r>
              <a:rPr lang="en-US">
                <a:solidFill>
                  <a:schemeClr val="bg1">
                    <a:lumMod val="50000"/>
                  </a:schemeClr>
                </a:solidFill>
                <a:latin typeface="Times New Roman"/>
              </a:rPr>
              <a:t>Methodology                    </a:t>
            </a:r>
            <a:r>
              <a:rPr lang="en-US">
                <a:solidFill>
                  <a:srgbClr val="7F7F7F"/>
                </a:solidFill>
                <a:latin typeface="Times New Roman"/>
              </a:rPr>
              <a:t>Demo &amp; Conclusion</a:t>
            </a:r>
            <a:r>
              <a:rPr lang="en-US">
                <a:latin typeface="Times New Roman"/>
                <a:cs typeface="Times New Roman"/>
              </a:rPr>
              <a:t>​</a:t>
            </a:r>
            <a:endParaRPr lang="en-US"/>
          </a:p>
        </p:txBody>
      </p:sp>
    </p:spTree>
    <p:extLst>
      <p:ext uri="{BB962C8B-B14F-4D97-AF65-F5344CB8AC3E}">
        <p14:creationId xmlns:p14="http://schemas.microsoft.com/office/powerpoint/2010/main" val="1493704433"/>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bject 44"/>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23</a:t>
            </a:fld>
            <a:endParaRPr sz="1800">
              <a:latin typeface="Times New Roman"/>
              <a:cs typeface="Times New Roman"/>
            </a:endParaRPr>
          </a:p>
        </p:txBody>
      </p:sp>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36" name="TextBox 35">
            <a:extLst>
              <a:ext uri="{FF2B5EF4-FFF2-40B4-BE49-F238E27FC236}">
                <a16:creationId xmlns:a16="http://schemas.microsoft.com/office/drawing/2014/main" id="{752A9479-892A-BC68-9EC7-6BC26DA1892E}"/>
              </a:ext>
            </a:extLst>
          </p:cNvPr>
          <p:cNvSpPr txBox="1"/>
          <p:nvPr/>
        </p:nvSpPr>
        <p:spPr>
          <a:xfrm>
            <a:off x="9095873" y="443787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rPr>
              <a:t>Estimated </a:t>
            </a:r>
          </a:p>
          <a:p>
            <a:pPr algn="ctr"/>
            <a:r>
              <a:rPr lang="en-US">
                <a:latin typeface="Times New Roman"/>
              </a:rPr>
              <a:t>MFCC</a:t>
            </a:r>
            <a:endParaRPr lang="en-US"/>
          </a:p>
        </p:txBody>
      </p:sp>
      <p:sp>
        <p:nvSpPr>
          <p:cNvPr id="9" name="TextBox 1">
            <a:extLst>
              <a:ext uri="{FF2B5EF4-FFF2-40B4-BE49-F238E27FC236}">
                <a16:creationId xmlns:a16="http://schemas.microsoft.com/office/drawing/2014/main" id="{46C52295-A398-72F2-A8B5-A6B254D4B337}"/>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rgbClr val="7F7F7F"/>
                </a:solidFill>
                <a:latin typeface="Times New Roman"/>
              </a:rPr>
              <a:t>Data Sources                    </a:t>
            </a:r>
            <a:r>
              <a:rPr lang="en-US">
                <a:solidFill>
                  <a:schemeClr val="bg1"/>
                </a:solidFill>
                <a:latin typeface="Times New Roman"/>
              </a:rPr>
              <a:t>Methodology    </a:t>
            </a:r>
            <a:r>
              <a:rPr lang="en-US">
                <a:solidFill>
                  <a:srgbClr val="7F7F7F"/>
                </a:solidFill>
                <a:latin typeface="Times New Roman"/>
              </a:rPr>
              <a:t>                Summary &amp; Results</a:t>
            </a:r>
            <a:r>
              <a:rPr lang="en-US">
                <a:latin typeface="Times New Roman"/>
                <a:cs typeface="Times New Roman"/>
              </a:rPr>
              <a:t>​</a:t>
            </a:r>
            <a:endParaRPr lang="en-US"/>
          </a:p>
        </p:txBody>
      </p:sp>
      <p:sp>
        <p:nvSpPr>
          <p:cNvPr id="4" name="TextBox 3">
            <a:extLst>
              <a:ext uri="{FF2B5EF4-FFF2-40B4-BE49-F238E27FC236}">
                <a16:creationId xmlns:a16="http://schemas.microsoft.com/office/drawing/2014/main" id="{49117E70-531C-D085-D913-BC4F8C00C0A7}"/>
              </a:ext>
            </a:extLst>
          </p:cNvPr>
          <p:cNvSpPr txBox="1"/>
          <p:nvPr/>
        </p:nvSpPr>
        <p:spPr>
          <a:xfrm>
            <a:off x="0" y="578708"/>
            <a:ext cx="12192000" cy="523220"/>
          </a:xfrm>
          <a:prstGeom prst="rect">
            <a:avLst/>
          </a:prstGeom>
          <a:noFill/>
        </p:spPr>
        <p:txBody>
          <a:bodyPr wrap="square" lIns="91440" tIns="45720" rIns="91440" bIns="45720" anchor="t">
            <a:spAutoFit/>
          </a:bodyPr>
          <a:lstStyle/>
          <a:p>
            <a:pPr marL="12700" algn="ctr">
              <a:spcBef>
                <a:spcPts val="105"/>
              </a:spcBef>
            </a:pPr>
            <a:r>
              <a:rPr lang="en-US" sz="2800" b="1">
                <a:latin typeface="Times New Roman"/>
                <a:cs typeface="Times New Roman"/>
              </a:rPr>
              <a:t>What types of models can accurately estimate MFCCs?</a:t>
            </a:r>
            <a:endParaRPr lang="en-US"/>
          </a:p>
        </p:txBody>
      </p:sp>
      <p:pic>
        <p:nvPicPr>
          <p:cNvPr id="11" name="Picture 26">
            <a:extLst>
              <a:ext uri="{FF2B5EF4-FFF2-40B4-BE49-F238E27FC236}">
                <a16:creationId xmlns:a16="http://schemas.microsoft.com/office/drawing/2014/main" id="{FF44CBC4-EE7F-2312-EDDB-9620C3E94AB9}"/>
              </a:ext>
            </a:extLst>
          </p:cNvPr>
          <p:cNvPicPr>
            <a:picLocks noChangeAspect="1"/>
          </p:cNvPicPr>
          <p:nvPr/>
        </p:nvPicPr>
        <p:blipFill rotWithShape="1">
          <a:blip r:embed="rId4"/>
          <a:srcRect l="56250" t="142"/>
          <a:stretch/>
        </p:blipFill>
        <p:spPr>
          <a:xfrm>
            <a:off x="442187" y="2211359"/>
            <a:ext cx="2123439" cy="2435281"/>
          </a:xfrm>
          <a:prstGeom prst="rect">
            <a:avLst/>
          </a:prstGeom>
        </p:spPr>
      </p:pic>
      <p:cxnSp>
        <p:nvCxnSpPr>
          <p:cNvPr id="12" name="Straight Arrow Connector 11">
            <a:extLst>
              <a:ext uri="{FF2B5EF4-FFF2-40B4-BE49-F238E27FC236}">
                <a16:creationId xmlns:a16="http://schemas.microsoft.com/office/drawing/2014/main" id="{9418E206-8C82-FCD5-BED9-665DB31B665A}"/>
              </a:ext>
            </a:extLst>
          </p:cNvPr>
          <p:cNvCxnSpPr>
            <a:cxnSpLocks/>
          </p:cNvCxnSpPr>
          <p:nvPr/>
        </p:nvCxnSpPr>
        <p:spPr>
          <a:xfrm>
            <a:off x="2875506" y="3428999"/>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99700E-E26F-CF1D-EB53-5992B05280C0}"/>
              </a:ext>
            </a:extLst>
          </p:cNvPr>
          <p:cNvCxnSpPr>
            <a:cxnSpLocks/>
          </p:cNvCxnSpPr>
          <p:nvPr/>
        </p:nvCxnSpPr>
        <p:spPr>
          <a:xfrm>
            <a:off x="7481348" y="3426603"/>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2" descr="Spectrogram - Wikipedia">
            <a:extLst>
              <a:ext uri="{FF2B5EF4-FFF2-40B4-BE49-F238E27FC236}">
                <a16:creationId xmlns:a16="http://schemas.microsoft.com/office/drawing/2014/main" id="{D1F82464-9F5C-FB9A-FDE0-02A559E980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95" t="9964" r="13765" b="14139"/>
          <a:stretch/>
        </p:blipFill>
        <p:spPr bwMode="auto">
          <a:xfrm>
            <a:off x="9393494" y="2928351"/>
            <a:ext cx="2123439" cy="10898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4BA9EAA-EA37-F1AE-4D46-66CE75EB98A9}"/>
              </a:ext>
            </a:extLst>
          </p:cNvPr>
          <p:cNvSpPr txBox="1"/>
          <p:nvPr/>
        </p:nvSpPr>
        <p:spPr>
          <a:xfrm>
            <a:off x="132306" y="46172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rPr>
              <a:t>Audio Input</a:t>
            </a:r>
            <a:endParaRPr lang="en-US"/>
          </a:p>
        </p:txBody>
      </p:sp>
      <p:pic>
        <p:nvPicPr>
          <p:cNvPr id="3" name="Graphic 4" descr="Question mark with solid fill">
            <a:extLst>
              <a:ext uri="{FF2B5EF4-FFF2-40B4-BE49-F238E27FC236}">
                <a16:creationId xmlns:a16="http://schemas.microsoft.com/office/drawing/2014/main" id="{6C0931DA-1C05-B8D2-5534-402F90AAFA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41435" y="2767362"/>
            <a:ext cx="1341863" cy="1332570"/>
          </a:xfrm>
          <a:prstGeom prst="rect">
            <a:avLst/>
          </a:prstGeom>
        </p:spPr>
      </p:pic>
    </p:spTree>
    <p:extLst>
      <p:ext uri="{BB962C8B-B14F-4D97-AF65-F5344CB8AC3E}">
        <p14:creationId xmlns:p14="http://schemas.microsoft.com/office/powerpoint/2010/main" val="2875917756"/>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bject 44"/>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24</a:t>
            </a:fld>
            <a:endParaRPr sz="1800">
              <a:latin typeface="Times New Roman"/>
              <a:cs typeface="Times New Roman"/>
            </a:endParaRPr>
          </a:p>
        </p:txBody>
      </p:sp>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9" name="TextBox 1">
            <a:extLst>
              <a:ext uri="{FF2B5EF4-FFF2-40B4-BE49-F238E27FC236}">
                <a16:creationId xmlns:a16="http://schemas.microsoft.com/office/drawing/2014/main" id="{46C52295-A398-72F2-A8B5-A6B254D4B337}"/>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rgbClr val="7F7F7F"/>
                </a:solidFill>
                <a:latin typeface="Times New Roman"/>
              </a:rPr>
              <a:t>Data Sources                    </a:t>
            </a:r>
            <a:r>
              <a:rPr lang="en-US">
                <a:solidFill>
                  <a:schemeClr val="bg1"/>
                </a:solidFill>
                <a:latin typeface="Times New Roman"/>
              </a:rPr>
              <a:t>Methodology    </a:t>
            </a:r>
            <a:r>
              <a:rPr lang="en-US">
                <a:solidFill>
                  <a:srgbClr val="7F7F7F"/>
                </a:solidFill>
                <a:latin typeface="Times New Roman"/>
              </a:rPr>
              <a:t>                Summary &amp; Results</a:t>
            </a:r>
            <a:r>
              <a:rPr lang="en-US">
                <a:latin typeface="Times New Roman"/>
                <a:cs typeface="Times New Roman"/>
              </a:rPr>
              <a:t>​</a:t>
            </a:r>
            <a:endParaRPr lang="en-US"/>
          </a:p>
        </p:txBody>
      </p:sp>
      <p:sp>
        <p:nvSpPr>
          <p:cNvPr id="4" name="TextBox 3">
            <a:extLst>
              <a:ext uri="{FF2B5EF4-FFF2-40B4-BE49-F238E27FC236}">
                <a16:creationId xmlns:a16="http://schemas.microsoft.com/office/drawing/2014/main" id="{49117E70-531C-D085-D913-BC4F8C00C0A7}"/>
              </a:ext>
            </a:extLst>
          </p:cNvPr>
          <p:cNvSpPr txBox="1"/>
          <p:nvPr/>
        </p:nvSpPr>
        <p:spPr>
          <a:xfrm>
            <a:off x="0" y="578708"/>
            <a:ext cx="12192000" cy="523220"/>
          </a:xfrm>
          <a:prstGeom prst="rect">
            <a:avLst/>
          </a:prstGeom>
          <a:noFill/>
        </p:spPr>
        <p:txBody>
          <a:bodyPr wrap="square" lIns="91440" tIns="45720" rIns="91440" bIns="45720" anchor="t">
            <a:spAutoFit/>
          </a:bodyPr>
          <a:lstStyle/>
          <a:p>
            <a:pPr marL="12700" algn="ctr">
              <a:spcBef>
                <a:spcPts val="105"/>
              </a:spcBef>
            </a:pPr>
            <a:r>
              <a:rPr lang="en-US" sz="2800" b="1">
                <a:latin typeface="Times New Roman"/>
                <a:cs typeface="Times New Roman"/>
              </a:rPr>
              <a:t>We experimented with three deep learning models</a:t>
            </a:r>
            <a:endParaRPr lang="en-US"/>
          </a:p>
        </p:txBody>
      </p:sp>
      <p:pic>
        <p:nvPicPr>
          <p:cNvPr id="5" name="Picture 38" descr="Diagram&#10;&#10;Description automatically generated">
            <a:extLst>
              <a:ext uri="{FF2B5EF4-FFF2-40B4-BE49-F238E27FC236}">
                <a16:creationId xmlns:a16="http://schemas.microsoft.com/office/drawing/2014/main" id="{A9E39A60-3EDF-8875-A961-D845627565DF}"/>
              </a:ext>
            </a:extLst>
          </p:cNvPr>
          <p:cNvPicPr>
            <a:picLocks noChangeAspect="1"/>
          </p:cNvPicPr>
          <p:nvPr/>
        </p:nvPicPr>
        <p:blipFill>
          <a:blip r:embed="rId4"/>
          <a:stretch>
            <a:fillRect/>
          </a:stretch>
        </p:blipFill>
        <p:spPr>
          <a:xfrm>
            <a:off x="7699248" y="1317393"/>
            <a:ext cx="2288729" cy="1600444"/>
          </a:xfrm>
          <a:prstGeom prst="rect">
            <a:avLst/>
          </a:prstGeom>
        </p:spPr>
      </p:pic>
      <p:sp>
        <p:nvSpPr>
          <p:cNvPr id="14" name="TextBox 13">
            <a:extLst>
              <a:ext uri="{FF2B5EF4-FFF2-40B4-BE49-F238E27FC236}">
                <a16:creationId xmlns:a16="http://schemas.microsoft.com/office/drawing/2014/main" id="{7149E852-069B-7FE3-B700-361711DEA855}"/>
              </a:ext>
            </a:extLst>
          </p:cNvPr>
          <p:cNvSpPr txBox="1"/>
          <p:nvPr/>
        </p:nvSpPr>
        <p:spPr>
          <a:xfrm>
            <a:off x="1477537" y="1747023"/>
            <a:ext cx="53291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Fully Connected Neural Network (FCNN)</a:t>
            </a:r>
          </a:p>
        </p:txBody>
      </p:sp>
    </p:spTree>
    <p:extLst>
      <p:ext uri="{BB962C8B-B14F-4D97-AF65-F5344CB8AC3E}">
        <p14:creationId xmlns:p14="http://schemas.microsoft.com/office/powerpoint/2010/main" val="2578795954"/>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bject 44"/>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25</a:t>
            </a:fld>
            <a:endParaRPr sz="1800">
              <a:latin typeface="Times New Roman"/>
              <a:cs typeface="Times New Roman"/>
            </a:endParaRPr>
          </a:p>
        </p:txBody>
      </p:sp>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9" name="TextBox 1">
            <a:extLst>
              <a:ext uri="{FF2B5EF4-FFF2-40B4-BE49-F238E27FC236}">
                <a16:creationId xmlns:a16="http://schemas.microsoft.com/office/drawing/2014/main" id="{46C52295-A398-72F2-A8B5-A6B254D4B337}"/>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rgbClr val="7F7F7F"/>
                </a:solidFill>
                <a:latin typeface="Times New Roman"/>
              </a:rPr>
              <a:t>Data Sources                    </a:t>
            </a:r>
            <a:r>
              <a:rPr lang="en-US">
                <a:solidFill>
                  <a:schemeClr val="bg1"/>
                </a:solidFill>
                <a:latin typeface="Times New Roman"/>
              </a:rPr>
              <a:t>Methodology    </a:t>
            </a:r>
            <a:r>
              <a:rPr lang="en-US">
                <a:solidFill>
                  <a:srgbClr val="7F7F7F"/>
                </a:solidFill>
                <a:latin typeface="Times New Roman"/>
              </a:rPr>
              <a:t>                Summary &amp; Results</a:t>
            </a:r>
            <a:r>
              <a:rPr lang="en-US">
                <a:latin typeface="Times New Roman"/>
                <a:cs typeface="Times New Roman"/>
              </a:rPr>
              <a:t>​</a:t>
            </a:r>
            <a:endParaRPr lang="en-US"/>
          </a:p>
        </p:txBody>
      </p:sp>
      <p:sp>
        <p:nvSpPr>
          <p:cNvPr id="4" name="TextBox 3">
            <a:extLst>
              <a:ext uri="{FF2B5EF4-FFF2-40B4-BE49-F238E27FC236}">
                <a16:creationId xmlns:a16="http://schemas.microsoft.com/office/drawing/2014/main" id="{49117E70-531C-D085-D913-BC4F8C00C0A7}"/>
              </a:ext>
            </a:extLst>
          </p:cNvPr>
          <p:cNvSpPr txBox="1"/>
          <p:nvPr/>
        </p:nvSpPr>
        <p:spPr>
          <a:xfrm>
            <a:off x="0" y="578708"/>
            <a:ext cx="12192000" cy="523220"/>
          </a:xfrm>
          <a:prstGeom prst="rect">
            <a:avLst/>
          </a:prstGeom>
          <a:noFill/>
        </p:spPr>
        <p:txBody>
          <a:bodyPr wrap="square" lIns="91440" tIns="45720" rIns="91440" bIns="45720" anchor="t">
            <a:spAutoFit/>
          </a:bodyPr>
          <a:lstStyle/>
          <a:p>
            <a:pPr marL="12700" algn="ctr">
              <a:spcBef>
                <a:spcPts val="105"/>
              </a:spcBef>
            </a:pPr>
            <a:r>
              <a:rPr lang="en-US" sz="2800" b="1">
                <a:latin typeface="Times New Roman"/>
                <a:cs typeface="Times New Roman"/>
              </a:rPr>
              <a:t>We experimented with three deep learning models</a:t>
            </a:r>
            <a:endParaRPr lang="en-US"/>
          </a:p>
        </p:txBody>
      </p:sp>
      <p:pic>
        <p:nvPicPr>
          <p:cNvPr id="5" name="Picture 38" descr="Diagram&#10;&#10;Description automatically generated">
            <a:extLst>
              <a:ext uri="{FF2B5EF4-FFF2-40B4-BE49-F238E27FC236}">
                <a16:creationId xmlns:a16="http://schemas.microsoft.com/office/drawing/2014/main" id="{A9E39A60-3EDF-8875-A961-D845627565DF}"/>
              </a:ext>
            </a:extLst>
          </p:cNvPr>
          <p:cNvPicPr>
            <a:picLocks noChangeAspect="1"/>
          </p:cNvPicPr>
          <p:nvPr/>
        </p:nvPicPr>
        <p:blipFill>
          <a:blip r:embed="rId4"/>
          <a:stretch>
            <a:fillRect/>
          </a:stretch>
        </p:blipFill>
        <p:spPr>
          <a:xfrm>
            <a:off x="7699248" y="1317393"/>
            <a:ext cx="2288729" cy="1600444"/>
          </a:xfrm>
          <a:prstGeom prst="rect">
            <a:avLst/>
          </a:prstGeom>
        </p:spPr>
      </p:pic>
      <p:pic>
        <p:nvPicPr>
          <p:cNvPr id="7" name="Picture 43" descr="Diagram&#10;&#10;Description automatically generated">
            <a:extLst>
              <a:ext uri="{FF2B5EF4-FFF2-40B4-BE49-F238E27FC236}">
                <a16:creationId xmlns:a16="http://schemas.microsoft.com/office/drawing/2014/main" id="{28D7A9F3-A403-7BED-78FB-9E51FD19150C}"/>
              </a:ext>
            </a:extLst>
          </p:cNvPr>
          <p:cNvPicPr>
            <a:picLocks noChangeAspect="1"/>
          </p:cNvPicPr>
          <p:nvPr/>
        </p:nvPicPr>
        <p:blipFill>
          <a:blip r:embed="rId5"/>
          <a:stretch>
            <a:fillRect/>
          </a:stretch>
        </p:blipFill>
        <p:spPr>
          <a:xfrm>
            <a:off x="7408136" y="3223848"/>
            <a:ext cx="2930106" cy="776496"/>
          </a:xfrm>
          <a:prstGeom prst="rect">
            <a:avLst/>
          </a:prstGeom>
        </p:spPr>
      </p:pic>
      <p:sp>
        <p:nvSpPr>
          <p:cNvPr id="14" name="TextBox 13">
            <a:extLst>
              <a:ext uri="{FF2B5EF4-FFF2-40B4-BE49-F238E27FC236}">
                <a16:creationId xmlns:a16="http://schemas.microsoft.com/office/drawing/2014/main" id="{7149E852-069B-7FE3-B700-361711DEA855}"/>
              </a:ext>
            </a:extLst>
          </p:cNvPr>
          <p:cNvSpPr txBox="1"/>
          <p:nvPr/>
        </p:nvSpPr>
        <p:spPr>
          <a:xfrm>
            <a:off x="1477537" y="1747023"/>
            <a:ext cx="53291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Fully Connected Neural Network (FCNN)</a:t>
            </a:r>
          </a:p>
        </p:txBody>
      </p:sp>
      <p:sp>
        <p:nvSpPr>
          <p:cNvPr id="15" name="TextBox 14">
            <a:extLst>
              <a:ext uri="{FF2B5EF4-FFF2-40B4-BE49-F238E27FC236}">
                <a16:creationId xmlns:a16="http://schemas.microsoft.com/office/drawing/2014/main" id="{A995DCA4-39A2-9F29-9C6B-F461F7C7167B}"/>
              </a:ext>
            </a:extLst>
          </p:cNvPr>
          <p:cNvSpPr txBox="1"/>
          <p:nvPr/>
        </p:nvSpPr>
        <p:spPr>
          <a:xfrm>
            <a:off x="1477537" y="3475462"/>
            <a:ext cx="53291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Convolutional Neural Network (CNN)</a:t>
            </a:r>
          </a:p>
        </p:txBody>
      </p:sp>
    </p:spTree>
    <p:extLst>
      <p:ext uri="{BB962C8B-B14F-4D97-AF65-F5344CB8AC3E}">
        <p14:creationId xmlns:p14="http://schemas.microsoft.com/office/powerpoint/2010/main" val="3612926542"/>
      </p:ext>
    </p:extLst>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bject 44"/>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26</a:t>
            </a:fld>
            <a:endParaRPr sz="1800">
              <a:latin typeface="Times New Roman"/>
              <a:cs typeface="Times New Roman"/>
            </a:endParaRPr>
          </a:p>
        </p:txBody>
      </p:sp>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9" name="TextBox 1">
            <a:extLst>
              <a:ext uri="{FF2B5EF4-FFF2-40B4-BE49-F238E27FC236}">
                <a16:creationId xmlns:a16="http://schemas.microsoft.com/office/drawing/2014/main" id="{46C52295-A398-72F2-A8B5-A6B254D4B337}"/>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rgbClr val="7F7F7F"/>
                </a:solidFill>
                <a:latin typeface="Times New Roman"/>
              </a:rPr>
              <a:t>Data Sources                    </a:t>
            </a:r>
            <a:r>
              <a:rPr lang="en-US">
                <a:solidFill>
                  <a:schemeClr val="bg1"/>
                </a:solidFill>
                <a:latin typeface="Times New Roman"/>
              </a:rPr>
              <a:t>Methodology    </a:t>
            </a:r>
            <a:r>
              <a:rPr lang="en-US">
                <a:solidFill>
                  <a:srgbClr val="7F7F7F"/>
                </a:solidFill>
                <a:latin typeface="Times New Roman"/>
              </a:rPr>
              <a:t>                Summary &amp; Results</a:t>
            </a:r>
            <a:r>
              <a:rPr lang="en-US">
                <a:latin typeface="Times New Roman"/>
                <a:cs typeface="Times New Roman"/>
              </a:rPr>
              <a:t>​</a:t>
            </a:r>
            <a:endParaRPr lang="en-US"/>
          </a:p>
        </p:txBody>
      </p:sp>
      <p:sp>
        <p:nvSpPr>
          <p:cNvPr id="4" name="TextBox 3">
            <a:extLst>
              <a:ext uri="{FF2B5EF4-FFF2-40B4-BE49-F238E27FC236}">
                <a16:creationId xmlns:a16="http://schemas.microsoft.com/office/drawing/2014/main" id="{49117E70-531C-D085-D913-BC4F8C00C0A7}"/>
              </a:ext>
            </a:extLst>
          </p:cNvPr>
          <p:cNvSpPr txBox="1"/>
          <p:nvPr/>
        </p:nvSpPr>
        <p:spPr>
          <a:xfrm>
            <a:off x="0" y="578708"/>
            <a:ext cx="12192000" cy="523220"/>
          </a:xfrm>
          <a:prstGeom prst="rect">
            <a:avLst/>
          </a:prstGeom>
          <a:noFill/>
        </p:spPr>
        <p:txBody>
          <a:bodyPr wrap="square" lIns="91440" tIns="45720" rIns="91440" bIns="45720" anchor="t">
            <a:spAutoFit/>
          </a:bodyPr>
          <a:lstStyle/>
          <a:p>
            <a:pPr marL="12700" algn="ctr">
              <a:spcBef>
                <a:spcPts val="105"/>
              </a:spcBef>
            </a:pPr>
            <a:r>
              <a:rPr lang="en-US" sz="2800" b="1">
                <a:latin typeface="Times New Roman"/>
                <a:cs typeface="Times New Roman"/>
              </a:rPr>
              <a:t>We experimented with three deep learning models</a:t>
            </a:r>
            <a:endParaRPr lang="en-US"/>
          </a:p>
        </p:txBody>
      </p:sp>
      <p:pic>
        <p:nvPicPr>
          <p:cNvPr id="5" name="Picture 38" descr="Diagram&#10;&#10;Description automatically generated">
            <a:extLst>
              <a:ext uri="{FF2B5EF4-FFF2-40B4-BE49-F238E27FC236}">
                <a16:creationId xmlns:a16="http://schemas.microsoft.com/office/drawing/2014/main" id="{A9E39A60-3EDF-8875-A961-D845627565DF}"/>
              </a:ext>
            </a:extLst>
          </p:cNvPr>
          <p:cNvPicPr>
            <a:picLocks noChangeAspect="1"/>
          </p:cNvPicPr>
          <p:nvPr/>
        </p:nvPicPr>
        <p:blipFill>
          <a:blip r:embed="rId4"/>
          <a:stretch>
            <a:fillRect/>
          </a:stretch>
        </p:blipFill>
        <p:spPr>
          <a:xfrm>
            <a:off x="7699248" y="1317393"/>
            <a:ext cx="2288729" cy="1600444"/>
          </a:xfrm>
          <a:prstGeom prst="rect">
            <a:avLst/>
          </a:prstGeom>
        </p:spPr>
      </p:pic>
      <p:pic>
        <p:nvPicPr>
          <p:cNvPr id="7" name="Picture 43" descr="Diagram&#10;&#10;Description automatically generated">
            <a:extLst>
              <a:ext uri="{FF2B5EF4-FFF2-40B4-BE49-F238E27FC236}">
                <a16:creationId xmlns:a16="http://schemas.microsoft.com/office/drawing/2014/main" id="{28D7A9F3-A403-7BED-78FB-9E51FD19150C}"/>
              </a:ext>
            </a:extLst>
          </p:cNvPr>
          <p:cNvPicPr>
            <a:picLocks noChangeAspect="1"/>
          </p:cNvPicPr>
          <p:nvPr/>
        </p:nvPicPr>
        <p:blipFill>
          <a:blip r:embed="rId5"/>
          <a:stretch>
            <a:fillRect/>
          </a:stretch>
        </p:blipFill>
        <p:spPr>
          <a:xfrm>
            <a:off x="7408136" y="3223848"/>
            <a:ext cx="2930106" cy="776496"/>
          </a:xfrm>
          <a:prstGeom prst="rect">
            <a:avLst/>
          </a:prstGeom>
        </p:spPr>
      </p:pic>
      <p:pic>
        <p:nvPicPr>
          <p:cNvPr id="10" name="Picture 37" descr="Chart&#10;&#10;Description automatically generated">
            <a:extLst>
              <a:ext uri="{FF2B5EF4-FFF2-40B4-BE49-F238E27FC236}">
                <a16:creationId xmlns:a16="http://schemas.microsoft.com/office/drawing/2014/main" id="{14F2B501-D2A0-4EC1-78A4-AD7CD41BD742}"/>
              </a:ext>
            </a:extLst>
          </p:cNvPr>
          <p:cNvPicPr>
            <a:picLocks noChangeAspect="1"/>
          </p:cNvPicPr>
          <p:nvPr/>
        </p:nvPicPr>
        <p:blipFill>
          <a:blip r:embed="rId6"/>
          <a:stretch>
            <a:fillRect/>
          </a:stretch>
        </p:blipFill>
        <p:spPr>
          <a:xfrm>
            <a:off x="7213694" y="4526423"/>
            <a:ext cx="2934281" cy="2164929"/>
          </a:xfrm>
          <a:prstGeom prst="rect">
            <a:avLst/>
          </a:prstGeom>
        </p:spPr>
      </p:pic>
      <p:sp>
        <p:nvSpPr>
          <p:cNvPr id="14" name="TextBox 13">
            <a:extLst>
              <a:ext uri="{FF2B5EF4-FFF2-40B4-BE49-F238E27FC236}">
                <a16:creationId xmlns:a16="http://schemas.microsoft.com/office/drawing/2014/main" id="{7149E852-069B-7FE3-B700-361711DEA855}"/>
              </a:ext>
            </a:extLst>
          </p:cNvPr>
          <p:cNvSpPr txBox="1"/>
          <p:nvPr/>
        </p:nvSpPr>
        <p:spPr>
          <a:xfrm>
            <a:off x="1477537" y="1747023"/>
            <a:ext cx="53291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Fully Connected Neural Network (FCNN)</a:t>
            </a:r>
          </a:p>
        </p:txBody>
      </p:sp>
      <p:sp>
        <p:nvSpPr>
          <p:cNvPr id="15" name="TextBox 14">
            <a:extLst>
              <a:ext uri="{FF2B5EF4-FFF2-40B4-BE49-F238E27FC236}">
                <a16:creationId xmlns:a16="http://schemas.microsoft.com/office/drawing/2014/main" id="{A995DCA4-39A2-9F29-9C6B-F461F7C7167B}"/>
              </a:ext>
            </a:extLst>
          </p:cNvPr>
          <p:cNvSpPr txBox="1"/>
          <p:nvPr/>
        </p:nvSpPr>
        <p:spPr>
          <a:xfrm>
            <a:off x="1477537" y="3475462"/>
            <a:ext cx="53291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Convolutional Neural Network (CNN)</a:t>
            </a:r>
          </a:p>
        </p:txBody>
      </p:sp>
      <p:sp>
        <p:nvSpPr>
          <p:cNvPr id="18" name="TextBox 17">
            <a:extLst>
              <a:ext uri="{FF2B5EF4-FFF2-40B4-BE49-F238E27FC236}">
                <a16:creationId xmlns:a16="http://schemas.microsoft.com/office/drawing/2014/main" id="{CEE9A6C4-0F6C-0B2B-CF84-0D77AF4969B2}"/>
              </a:ext>
            </a:extLst>
          </p:cNvPr>
          <p:cNvSpPr txBox="1"/>
          <p:nvPr/>
        </p:nvSpPr>
        <p:spPr>
          <a:xfrm>
            <a:off x="1477537" y="5213193"/>
            <a:ext cx="53291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Autoencoder (AE)</a:t>
            </a:r>
            <a:endParaRPr lang="en-US"/>
          </a:p>
        </p:txBody>
      </p:sp>
    </p:spTree>
    <p:extLst>
      <p:ext uri="{BB962C8B-B14F-4D97-AF65-F5344CB8AC3E}">
        <p14:creationId xmlns:p14="http://schemas.microsoft.com/office/powerpoint/2010/main" val="1615076521"/>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bject 44"/>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27</a:t>
            </a:fld>
            <a:endParaRPr sz="1800">
              <a:latin typeface="Times New Roman"/>
              <a:cs typeface="Times New Roman"/>
            </a:endParaRPr>
          </a:p>
        </p:txBody>
      </p:sp>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9" name="TextBox 1">
            <a:extLst>
              <a:ext uri="{FF2B5EF4-FFF2-40B4-BE49-F238E27FC236}">
                <a16:creationId xmlns:a16="http://schemas.microsoft.com/office/drawing/2014/main" id="{46C52295-A398-72F2-A8B5-A6B254D4B337}"/>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rgbClr val="7F7F7F"/>
                </a:solidFill>
                <a:latin typeface="Times New Roman"/>
              </a:rPr>
              <a:t>Data Sources                    </a:t>
            </a:r>
            <a:r>
              <a:rPr lang="en-US">
                <a:solidFill>
                  <a:schemeClr val="bg1"/>
                </a:solidFill>
                <a:latin typeface="Times New Roman"/>
              </a:rPr>
              <a:t>Methodology    </a:t>
            </a:r>
            <a:r>
              <a:rPr lang="en-US">
                <a:solidFill>
                  <a:srgbClr val="7F7F7F"/>
                </a:solidFill>
                <a:latin typeface="Times New Roman"/>
              </a:rPr>
              <a:t>                Summary &amp; Results</a:t>
            </a:r>
            <a:r>
              <a:rPr lang="en-US">
                <a:latin typeface="Times New Roman"/>
                <a:cs typeface="Times New Roman"/>
              </a:rPr>
              <a:t>​</a:t>
            </a:r>
            <a:endParaRPr lang="en-US"/>
          </a:p>
        </p:txBody>
      </p:sp>
      <p:sp>
        <p:nvSpPr>
          <p:cNvPr id="4" name="TextBox 3">
            <a:extLst>
              <a:ext uri="{FF2B5EF4-FFF2-40B4-BE49-F238E27FC236}">
                <a16:creationId xmlns:a16="http://schemas.microsoft.com/office/drawing/2014/main" id="{49117E70-531C-D085-D913-BC4F8C00C0A7}"/>
              </a:ext>
            </a:extLst>
          </p:cNvPr>
          <p:cNvSpPr txBox="1"/>
          <p:nvPr/>
        </p:nvSpPr>
        <p:spPr>
          <a:xfrm>
            <a:off x="0" y="578708"/>
            <a:ext cx="12192000" cy="523220"/>
          </a:xfrm>
          <a:prstGeom prst="rect">
            <a:avLst/>
          </a:prstGeom>
          <a:noFill/>
        </p:spPr>
        <p:txBody>
          <a:bodyPr wrap="square" lIns="91440" tIns="45720" rIns="91440" bIns="45720" anchor="t">
            <a:spAutoFit/>
          </a:bodyPr>
          <a:lstStyle/>
          <a:p>
            <a:pPr marL="12700" algn="ctr">
              <a:spcBef>
                <a:spcPts val="105"/>
              </a:spcBef>
            </a:pPr>
            <a:r>
              <a:rPr lang="en-US" sz="2800" b="1">
                <a:latin typeface="Times New Roman"/>
                <a:cs typeface="Times New Roman"/>
              </a:rPr>
              <a:t>Fully Connected Neural Network is the best performing MFCC estimator</a:t>
            </a:r>
          </a:p>
        </p:txBody>
      </p:sp>
      <p:pic>
        <p:nvPicPr>
          <p:cNvPr id="7" name="Picture 6">
            <a:extLst>
              <a:ext uri="{FF2B5EF4-FFF2-40B4-BE49-F238E27FC236}">
                <a16:creationId xmlns:a16="http://schemas.microsoft.com/office/drawing/2014/main" id="{2C75B80F-E1FE-68E2-8EAA-4B219DF9FD34}"/>
              </a:ext>
            </a:extLst>
          </p:cNvPr>
          <p:cNvPicPr>
            <a:picLocks noChangeAspect="1"/>
          </p:cNvPicPr>
          <p:nvPr/>
        </p:nvPicPr>
        <p:blipFill>
          <a:blip r:embed="rId3"/>
          <a:stretch>
            <a:fillRect/>
          </a:stretch>
        </p:blipFill>
        <p:spPr>
          <a:xfrm>
            <a:off x="2717710" y="1211178"/>
            <a:ext cx="6403711" cy="5356332"/>
          </a:xfrm>
          <a:prstGeom prst="rect">
            <a:avLst/>
          </a:prstGeom>
        </p:spPr>
      </p:pic>
      <p:sp>
        <p:nvSpPr>
          <p:cNvPr id="2" name="TextBox 1">
            <a:extLst>
              <a:ext uri="{FF2B5EF4-FFF2-40B4-BE49-F238E27FC236}">
                <a16:creationId xmlns:a16="http://schemas.microsoft.com/office/drawing/2014/main" id="{0220BC62-C081-4FD4-97C3-D2E3ABEAEE3B}"/>
              </a:ext>
            </a:extLst>
          </p:cNvPr>
          <p:cNvSpPr txBox="1"/>
          <p:nvPr/>
        </p:nvSpPr>
        <p:spPr>
          <a:xfrm>
            <a:off x="3884542" y="5223565"/>
            <a:ext cx="9939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14.35</a:t>
            </a:r>
            <a:endParaRPr lang="en-US"/>
          </a:p>
        </p:txBody>
      </p:sp>
      <p:sp>
        <p:nvSpPr>
          <p:cNvPr id="6" name="TextBox 5">
            <a:extLst>
              <a:ext uri="{FF2B5EF4-FFF2-40B4-BE49-F238E27FC236}">
                <a16:creationId xmlns:a16="http://schemas.microsoft.com/office/drawing/2014/main" id="{8649BEE8-4617-FA13-7116-457D885B3C08}"/>
              </a:ext>
            </a:extLst>
          </p:cNvPr>
          <p:cNvSpPr txBox="1"/>
          <p:nvPr/>
        </p:nvSpPr>
        <p:spPr>
          <a:xfrm>
            <a:off x="5662542" y="4980608"/>
            <a:ext cx="7730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20.37</a:t>
            </a:r>
          </a:p>
        </p:txBody>
      </p:sp>
      <p:sp>
        <p:nvSpPr>
          <p:cNvPr id="8" name="TextBox 7">
            <a:extLst>
              <a:ext uri="{FF2B5EF4-FFF2-40B4-BE49-F238E27FC236}">
                <a16:creationId xmlns:a16="http://schemas.microsoft.com/office/drawing/2014/main" id="{A94AF5B1-B7FE-99EE-2330-E6032794821F}"/>
              </a:ext>
            </a:extLst>
          </p:cNvPr>
          <p:cNvSpPr txBox="1"/>
          <p:nvPr/>
        </p:nvSpPr>
        <p:spPr>
          <a:xfrm>
            <a:off x="7429498" y="2076173"/>
            <a:ext cx="9939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104.96</a:t>
            </a:r>
          </a:p>
        </p:txBody>
      </p:sp>
    </p:spTree>
    <p:extLst>
      <p:ext uri="{BB962C8B-B14F-4D97-AF65-F5344CB8AC3E}">
        <p14:creationId xmlns:p14="http://schemas.microsoft.com/office/powerpoint/2010/main" val="2298573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bject 44"/>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28</a:t>
            </a:fld>
            <a:endParaRPr sz="1800">
              <a:latin typeface="Times New Roman"/>
              <a:cs typeface="Times New Roman"/>
            </a:endParaRPr>
          </a:p>
        </p:txBody>
      </p:sp>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9" name="TextBox 1">
            <a:extLst>
              <a:ext uri="{FF2B5EF4-FFF2-40B4-BE49-F238E27FC236}">
                <a16:creationId xmlns:a16="http://schemas.microsoft.com/office/drawing/2014/main" id="{46C52295-A398-72F2-A8B5-A6B254D4B337}"/>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rgbClr val="7F7F7F"/>
                </a:solidFill>
                <a:latin typeface="Times New Roman"/>
              </a:rPr>
              <a:t>Data Sources                    </a:t>
            </a:r>
            <a:r>
              <a:rPr lang="en-US">
                <a:solidFill>
                  <a:schemeClr val="bg1"/>
                </a:solidFill>
                <a:latin typeface="Times New Roman"/>
              </a:rPr>
              <a:t>Methodology    </a:t>
            </a:r>
            <a:r>
              <a:rPr lang="en-US">
                <a:solidFill>
                  <a:srgbClr val="7F7F7F"/>
                </a:solidFill>
                <a:latin typeface="Times New Roman"/>
              </a:rPr>
              <a:t>                Summary &amp; Results</a:t>
            </a:r>
            <a:r>
              <a:rPr lang="en-US">
                <a:latin typeface="Times New Roman"/>
                <a:cs typeface="Times New Roman"/>
              </a:rPr>
              <a:t>​</a:t>
            </a:r>
            <a:endParaRPr lang="en-US"/>
          </a:p>
        </p:txBody>
      </p:sp>
      <p:sp>
        <p:nvSpPr>
          <p:cNvPr id="4" name="TextBox 3">
            <a:extLst>
              <a:ext uri="{FF2B5EF4-FFF2-40B4-BE49-F238E27FC236}">
                <a16:creationId xmlns:a16="http://schemas.microsoft.com/office/drawing/2014/main" id="{49117E70-531C-D085-D913-BC4F8C00C0A7}"/>
              </a:ext>
            </a:extLst>
          </p:cNvPr>
          <p:cNvSpPr txBox="1"/>
          <p:nvPr/>
        </p:nvSpPr>
        <p:spPr>
          <a:xfrm>
            <a:off x="0" y="578708"/>
            <a:ext cx="12192000" cy="966931"/>
          </a:xfrm>
          <a:prstGeom prst="rect">
            <a:avLst/>
          </a:prstGeom>
          <a:noFill/>
        </p:spPr>
        <p:txBody>
          <a:bodyPr wrap="square" lIns="91440" tIns="45720" rIns="91440" bIns="45720" anchor="t">
            <a:spAutoFit/>
          </a:bodyPr>
          <a:lstStyle/>
          <a:p>
            <a:pPr algn="ctr"/>
            <a:r>
              <a:rPr lang="en-US" sz="2800" b="1">
                <a:latin typeface="Times New Roman"/>
                <a:cs typeface="Times New Roman"/>
              </a:rPr>
              <a:t>MFCCs generated from the FCNN give the highest classifier accuracy</a:t>
            </a:r>
            <a:endParaRPr lang="en-US" sz="2800">
              <a:ea typeface="+mn-lt"/>
              <a:cs typeface="+mn-lt"/>
            </a:endParaRPr>
          </a:p>
          <a:p>
            <a:pPr marL="12700" algn="ctr">
              <a:spcBef>
                <a:spcPts val="105"/>
              </a:spcBef>
            </a:pPr>
            <a:endParaRPr lang="en-US" sz="2800" b="1">
              <a:latin typeface="Times New Roman"/>
              <a:cs typeface="Times New Roman"/>
            </a:endParaRPr>
          </a:p>
        </p:txBody>
      </p:sp>
      <p:graphicFrame>
        <p:nvGraphicFramePr>
          <p:cNvPr id="3" name="Table 8">
            <a:extLst>
              <a:ext uri="{FF2B5EF4-FFF2-40B4-BE49-F238E27FC236}">
                <a16:creationId xmlns:a16="http://schemas.microsoft.com/office/drawing/2014/main" id="{25FA3279-3F8C-DDB1-24D1-DBED10D93BE3}"/>
              </a:ext>
            </a:extLst>
          </p:cNvPr>
          <p:cNvGraphicFramePr>
            <a:graphicFrameLocks noGrp="1"/>
          </p:cNvGraphicFramePr>
          <p:nvPr>
            <p:extLst>
              <p:ext uri="{D42A27DB-BD31-4B8C-83A1-F6EECF244321}">
                <p14:modId xmlns:p14="http://schemas.microsoft.com/office/powerpoint/2010/main" val="3690811028"/>
              </p:ext>
            </p:extLst>
          </p:nvPr>
        </p:nvGraphicFramePr>
        <p:xfrm>
          <a:off x="2001512" y="2262866"/>
          <a:ext cx="8422512" cy="2499360"/>
        </p:xfrm>
        <a:graphic>
          <a:graphicData uri="http://schemas.openxmlformats.org/drawingml/2006/table">
            <a:tbl>
              <a:tblPr bandRow="1">
                <a:solidFill>
                  <a:srgbClr val="830000"/>
                </a:solidFill>
                <a:tableStyleId>{21E4AEA4-8DFA-4A89-87EB-49C32662AFE0}</a:tableStyleId>
              </a:tblPr>
              <a:tblGrid>
                <a:gridCol w="5819091">
                  <a:extLst>
                    <a:ext uri="{9D8B030D-6E8A-4147-A177-3AD203B41FA5}">
                      <a16:colId xmlns:a16="http://schemas.microsoft.com/office/drawing/2014/main" val="1892404047"/>
                    </a:ext>
                  </a:extLst>
                </a:gridCol>
                <a:gridCol w="2603421">
                  <a:extLst>
                    <a:ext uri="{9D8B030D-6E8A-4147-A177-3AD203B41FA5}">
                      <a16:colId xmlns:a16="http://schemas.microsoft.com/office/drawing/2014/main" val="2526414047"/>
                    </a:ext>
                  </a:extLst>
                </a:gridCol>
              </a:tblGrid>
              <a:tr h="466014">
                <a:tc>
                  <a:txBody>
                    <a:bodyPr/>
                    <a:lstStyle/>
                    <a:p>
                      <a:pPr lvl="0" algn="ctr">
                        <a:buNone/>
                      </a:pPr>
                      <a:r>
                        <a:rPr lang="en-US" sz="2800" b="1">
                          <a:latin typeface="Times New Roman"/>
                          <a:cs typeface="Times New Roman"/>
                        </a:rPr>
                        <a:t>Model</a:t>
                      </a:r>
                    </a:p>
                  </a:txBody>
                  <a:tcPr>
                    <a:lnL w="0">
                      <a:noFill/>
                    </a:lnL>
                    <a:lnR w="0">
                      <a:noFill/>
                    </a:lnR>
                    <a:lnT w="0">
                      <a:noFill/>
                    </a:lnT>
                    <a:lnB w="0">
                      <a:noFill/>
                    </a:lnB>
                    <a:lnTlToBr w="0">
                      <a:noFill/>
                    </a:lnTlToBr>
                    <a:lnBlToTr w="0">
                      <a:noFill/>
                    </a:lnBlToTr>
                  </a:tcPr>
                </a:tc>
                <a:tc>
                  <a:txBody>
                    <a:bodyPr/>
                    <a:lstStyle/>
                    <a:p>
                      <a:pPr lvl="0" algn="ctr">
                        <a:buNone/>
                      </a:pPr>
                      <a:r>
                        <a:rPr lang="en-US" sz="2800" b="1">
                          <a:latin typeface="Times New Roman"/>
                          <a:cs typeface="Times New Roman"/>
                        </a:rPr>
                        <a:t>Classification Accuracy</a:t>
                      </a:r>
                    </a:p>
                  </a:txBody>
                  <a:tcPr>
                    <a:lnL w="0">
                      <a:noFill/>
                    </a:lnL>
                  </a:tcPr>
                </a:tc>
                <a:extLst>
                  <a:ext uri="{0D108BD9-81ED-4DB2-BD59-A6C34878D82A}">
                    <a16:rowId xmlns:a16="http://schemas.microsoft.com/office/drawing/2014/main" val="1275726176"/>
                  </a:ext>
                </a:extLst>
              </a:tr>
              <a:tr h="466015">
                <a:tc>
                  <a:txBody>
                    <a:bodyPr/>
                    <a:lstStyle/>
                    <a:p>
                      <a:pPr algn="ctr"/>
                      <a:r>
                        <a:rPr lang="en-US" sz="2800" b="0">
                          <a:highlight>
                            <a:srgbClr val="FFFF00"/>
                          </a:highlight>
                          <a:latin typeface="Times New Roman"/>
                          <a:cs typeface="Times New Roman"/>
                        </a:rPr>
                        <a:t>Fully Connected Neural Network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800" b="0">
                          <a:highlight>
                            <a:srgbClr val="FFFF00"/>
                          </a:highlight>
                          <a:latin typeface="Times New Roman"/>
                          <a:cs typeface="Times New Roman"/>
                        </a:rPr>
                        <a:t>92%</a:t>
                      </a:r>
                    </a:p>
                  </a:txBody>
                  <a:tcPr>
                    <a:lnL w="12700" cmpd="sng">
                      <a:noFill/>
                    </a:lnL>
                  </a:tcPr>
                </a:tc>
                <a:extLst>
                  <a:ext uri="{0D108BD9-81ED-4DB2-BD59-A6C34878D82A}">
                    <a16:rowId xmlns:a16="http://schemas.microsoft.com/office/drawing/2014/main" val="3065001912"/>
                  </a:ext>
                </a:extLst>
              </a:tr>
              <a:tr h="466015">
                <a:tc>
                  <a:txBody>
                    <a:bodyPr/>
                    <a:lstStyle/>
                    <a:p>
                      <a:pPr lvl="0" algn="ctr">
                        <a:buNone/>
                      </a:pPr>
                      <a:r>
                        <a:rPr lang="en-US" sz="2800" b="0">
                          <a:latin typeface="Times New Roman"/>
                          <a:cs typeface="Times New Roman"/>
                        </a:rPr>
                        <a:t>Autoencoder</a:t>
                      </a:r>
                    </a:p>
                  </a:txBody>
                  <a:tcPr>
                    <a:lnT w="12700" cmpd="sng">
                      <a:noFill/>
                    </a:lnT>
                  </a:tcPr>
                </a:tc>
                <a:tc>
                  <a:txBody>
                    <a:bodyPr/>
                    <a:lstStyle/>
                    <a:p>
                      <a:pPr lvl="0" algn="ctr">
                        <a:buNone/>
                      </a:pPr>
                      <a:r>
                        <a:rPr lang="en-US" sz="2800" b="0">
                          <a:latin typeface="Times New Roman"/>
                          <a:cs typeface="Times New Roman"/>
                        </a:rPr>
                        <a:t>81%</a:t>
                      </a:r>
                    </a:p>
                  </a:txBody>
                  <a:tcPr/>
                </a:tc>
                <a:extLst>
                  <a:ext uri="{0D108BD9-81ED-4DB2-BD59-A6C34878D82A}">
                    <a16:rowId xmlns:a16="http://schemas.microsoft.com/office/drawing/2014/main" val="1358538572"/>
                  </a:ext>
                </a:extLst>
              </a:tr>
              <a:tr h="466015">
                <a:tc>
                  <a:txBody>
                    <a:bodyPr/>
                    <a:lstStyle/>
                    <a:p>
                      <a:pPr lvl="0" algn="ctr">
                        <a:buNone/>
                      </a:pPr>
                      <a:r>
                        <a:rPr lang="en-US" sz="2800" b="0">
                          <a:latin typeface="Times New Roman"/>
                          <a:cs typeface="Times New Roman"/>
                        </a:rPr>
                        <a:t>Convolutional Neural Network</a:t>
                      </a:r>
                    </a:p>
                  </a:txBody>
                  <a:tcPr/>
                </a:tc>
                <a:tc>
                  <a:txBody>
                    <a:bodyPr/>
                    <a:lstStyle/>
                    <a:p>
                      <a:pPr lvl="0" algn="ctr">
                        <a:buNone/>
                      </a:pPr>
                      <a:r>
                        <a:rPr lang="en-US" sz="2800" b="0">
                          <a:latin typeface="Times New Roman"/>
                          <a:cs typeface="Times New Roman"/>
                        </a:rPr>
                        <a:t>80%</a:t>
                      </a:r>
                    </a:p>
                  </a:txBody>
                  <a:tcPr/>
                </a:tc>
                <a:extLst>
                  <a:ext uri="{0D108BD9-81ED-4DB2-BD59-A6C34878D82A}">
                    <a16:rowId xmlns:a16="http://schemas.microsoft.com/office/drawing/2014/main" val="3176698737"/>
                  </a:ext>
                </a:extLst>
              </a:tr>
            </a:tbl>
          </a:graphicData>
        </a:graphic>
      </p:graphicFrame>
    </p:spTree>
    <p:extLst>
      <p:ext uri="{BB962C8B-B14F-4D97-AF65-F5344CB8AC3E}">
        <p14:creationId xmlns:p14="http://schemas.microsoft.com/office/powerpoint/2010/main" val="1781110421"/>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bject 44"/>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29</a:t>
            </a:fld>
            <a:endParaRPr sz="1800">
              <a:latin typeface="Times New Roman"/>
              <a:cs typeface="Times New Roman"/>
            </a:endParaRPr>
          </a:p>
        </p:txBody>
      </p:sp>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36" name="TextBox 35">
            <a:extLst>
              <a:ext uri="{FF2B5EF4-FFF2-40B4-BE49-F238E27FC236}">
                <a16:creationId xmlns:a16="http://schemas.microsoft.com/office/drawing/2014/main" id="{752A9479-892A-BC68-9EC7-6BC26DA1892E}"/>
              </a:ext>
            </a:extLst>
          </p:cNvPr>
          <p:cNvSpPr txBox="1"/>
          <p:nvPr/>
        </p:nvSpPr>
        <p:spPr>
          <a:xfrm>
            <a:off x="9095873" y="443787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rPr>
              <a:t>Estimated </a:t>
            </a:r>
          </a:p>
          <a:p>
            <a:pPr algn="ctr"/>
            <a:r>
              <a:rPr lang="en-US">
                <a:latin typeface="Times New Roman"/>
              </a:rPr>
              <a:t>MFCC</a:t>
            </a:r>
            <a:endParaRPr lang="en-US"/>
          </a:p>
        </p:txBody>
      </p:sp>
      <p:sp>
        <p:nvSpPr>
          <p:cNvPr id="2" name="TextBox 1">
            <a:extLst>
              <a:ext uri="{FF2B5EF4-FFF2-40B4-BE49-F238E27FC236}">
                <a16:creationId xmlns:a16="http://schemas.microsoft.com/office/drawing/2014/main" id="{15B5AB9B-BC75-AC78-F834-2289945BC618}"/>
              </a:ext>
            </a:extLst>
          </p:cNvPr>
          <p:cNvSpPr txBox="1"/>
          <p:nvPr/>
        </p:nvSpPr>
        <p:spPr>
          <a:xfrm>
            <a:off x="4919951" y="4478700"/>
            <a:ext cx="223759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rPr>
              <a:t>Fully Connected Neural Network</a:t>
            </a:r>
            <a:endParaRPr lang="en-US"/>
          </a:p>
        </p:txBody>
      </p:sp>
      <p:sp>
        <p:nvSpPr>
          <p:cNvPr id="9" name="TextBox 1">
            <a:extLst>
              <a:ext uri="{FF2B5EF4-FFF2-40B4-BE49-F238E27FC236}">
                <a16:creationId xmlns:a16="http://schemas.microsoft.com/office/drawing/2014/main" id="{46C52295-A398-72F2-A8B5-A6B254D4B337}"/>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rgbClr val="7F7F7F"/>
                </a:solidFill>
                <a:latin typeface="Times New Roman"/>
              </a:rPr>
              <a:t>Data Sources                    </a:t>
            </a:r>
            <a:r>
              <a:rPr lang="en-US">
                <a:solidFill>
                  <a:schemeClr val="bg1"/>
                </a:solidFill>
                <a:latin typeface="Times New Roman"/>
              </a:rPr>
              <a:t>Methodology    </a:t>
            </a:r>
            <a:r>
              <a:rPr lang="en-US">
                <a:solidFill>
                  <a:srgbClr val="7F7F7F"/>
                </a:solidFill>
                <a:latin typeface="Times New Roman"/>
              </a:rPr>
              <a:t>                Summary &amp; Results</a:t>
            </a:r>
            <a:r>
              <a:rPr lang="en-US">
                <a:latin typeface="Times New Roman"/>
                <a:cs typeface="Times New Roman"/>
              </a:rPr>
              <a:t>​</a:t>
            </a:r>
            <a:endParaRPr lang="en-US"/>
          </a:p>
        </p:txBody>
      </p:sp>
      <p:sp>
        <p:nvSpPr>
          <p:cNvPr id="4" name="TextBox 3">
            <a:extLst>
              <a:ext uri="{FF2B5EF4-FFF2-40B4-BE49-F238E27FC236}">
                <a16:creationId xmlns:a16="http://schemas.microsoft.com/office/drawing/2014/main" id="{49117E70-531C-D085-D913-BC4F8C00C0A7}"/>
              </a:ext>
            </a:extLst>
          </p:cNvPr>
          <p:cNvSpPr txBox="1"/>
          <p:nvPr/>
        </p:nvSpPr>
        <p:spPr>
          <a:xfrm>
            <a:off x="0" y="578708"/>
            <a:ext cx="12192000" cy="523220"/>
          </a:xfrm>
          <a:prstGeom prst="rect">
            <a:avLst/>
          </a:prstGeom>
          <a:noFill/>
        </p:spPr>
        <p:txBody>
          <a:bodyPr wrap="square">
            <a:spAutoFit/>
          </a:bodyPr>
          <a:lstStyle/>
          <a:p>
            <a:pPr marL="12700" algn="ctr">
              <a:spcBef>
                <a:spcPts val="105"/>
              </a:spcBef>
            </a:pPr>
            <a:r>
              <a:rPr lang="en-US" sz="2800" b="1">
                <a:latin typeface="Times New Roman"/>
                <a:cs typeface="Times New Roman"/>
              </a:rPr>
              <a:t>We trained a Neural Network to </a:t>
            </a:r>
            <a:r>
              <a:rPr lang="en-US" sz="2800" b="1" i="1">
                <a:latin typeface="Times New Roman"/>
                <a:cs typeface="Times New Roman"/>
              </a:rPr>
              <a:t>estimate </a:t>
            </a:r>
            <a:r>
              <a:rPr lang="en-US" sz="2800" b="1">
                <a:latin typeface="Times New Roman"/>
                <a:cs typeface="Times New Roman"/>
              </a:rPr>
              <a:t>MFCCs instead of calculating them</a:t>
            </a:r>
            <a:endParaRPr lang="en-US" sz="2800"/>
          </a:p>
        </p:txBody>
      </p:sp>
      <p:pic>
        <p:nvPicPr>
          <p:cNvPr id="10" name="Picture 38" descr="Diagram&#10;&#10;Description automatically generated">
            <a:extLst>
              <a:ext uri="{FF2B5EF4-FFF2-40B4-BE49-F238E27FC236}">
                <a16:creationId xmlns:a16="http://schemas.microsoft.com/office/drawing/2014/main" id="{5A71F33C-4B26-FED5-EF06-7AF958A6B46A}"/>
              </a:ext>
            </a:extLst>
          </p:cNvPr>
          <p:cNvPicPr>
            <a:picLocks noChangeAspect="1"/>
          </p:cNvPicPr>
          <p:nvPr/>
        </p:nvPicPr>
        <p:blipFill>
          <a:blip r:embed="rId4"/>
          <a:stretch>
            <a:fillRect/>
          </a:stretch>
        </p:blipFill>
        <p:spPr>
          <a:xfrm>
            <a:off x="4714980" y="2497195"/>
            <a:ext cx="2792651" cy="1951741"/>
          </a:xfrm>
          <a:prstGeom prst="rect">
            <a:avLst/>
          </a:prstGeom>
        </p:spPr>
      </p:pic>
      <p:pic>
        <p:nvPicPr>
          <p:cNvPr id="11" name="Picture 26">
            <a:extLst>
              <a:ext uri="{FF2B5EF4-FFF2-40B4-BE49-F238E27FC236}">
                <a16:creationId xmlns:a16="http://schemas.microsoft.com/office/drawing/2014/main" id="{FF44CBC4-EE7F-2312-EDDB-9620C3E94AB9}"/>
              </a:ext>
            </a:extLst>
          </p:cNvPr>
          <p:cNvPicPr>
            <a:picLocks noChangeAspect="1"/>
          </p:cNvPicPr>
          <p:nvPr/>
        </p:nvPicPr>
        <p:blipFill rotWithShape="1">
          <a:blip r:embed="rId5"/>
          <a:srcRect l="56250" t="142"/>
          <a:stretch/>
        </p:blipFill>
        <p:spPr>
          <a:xfrm>
            <a:off x="442187" y="2211359"/>
            <a:ext cx="2123439" cy="2435281"/>
          </a:xfrm>
          <a:prstGeom prst="rect">
            <a:avLst/>
          </a:prstGeom>
        </p:spPr>
      </p:pic>
      <p:cxnSp>
        <p:nvCxnSpPr>
          <p:cNvPr id="12" name="Straight Arrow Connector 11">
            <a:extLst>
              <a:ext uri="{FF2B5EF4-FFF2-40B4-BE49-F238E27FC236}">
                <a16:creationId xmlns:a16="http://schemas.microsoft.com/office/drawing/2014/main" id="{9418E206-8C82-FCD5-BED9-665DB31B665A}"/>
              </a:ext>
            </a:extLst>
          </p:cNvPr>
          <p:cNvCxnSpPr>
            <a:cxnSpLocks/>
          </p:cNvCxnSpPr>
          <p:nvPr/>
        </p:nvCxnSpPr>
        <p:spPr>
          <a:xfrm>
            <a:off x="2875506" y="3428999"/>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99700E-E26F-CF1D-EB53-5992B05280C0}"/>
              </a:ext>
            </a:extLst>
          </p:cNvPr>
          <p:cNvCxnSpPr>
            <a:cxnSpLocks/>
          </p:cNvCxnSpPr>
          <p:nvPr/>
        </p:nvCxnSpPr>
        <p:spPr>
          <a:xfrm>
            <a:off x="7509226" y="3426603"/>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2" descr="Spectrogram - Wikipedia">
            <a:extLst>
              <a:ext uri="{FF2B5EF4-FFF2-40B4-BE49-F238E27FC236}">
                <a16:creationId xmlns:a16="http://schemas.microsoft.com/office/drawing/2014/main" id="{D1F82464-9F5C-FB9A-FDE0-02A559E980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95" t="9964" r="13765" b="14139"/>
          <a:stretch/>
        </p:blipFill>
        <p:spPr bwMode="auto">
          <a:xfrm>
            <a:off x="9393494" y="2928351"/>
            <a:ext cx="2123439" cy="10898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4BA9EAA-EA37-F1AE-4D46-66CE75EB98A9}"/>
              </a:ext>
            </a:extLst>
          </p:cNvPr>
          <p:cNvSpPr txBox="1"/>
          <p:nvPr/>
        </p:nvSpPr>
        <p:spPr>
          <a:xfrm>
            <a:off x="132306" y="46172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rPr>
              <a:t>Audio Input</a:t>
            </a:r>
            <a:endParaRPr lang="en-US"/>
          </a:p>
        </p:txBody>
      </p:sp>
    </p:spTree>
    <p:extLst>
      <p:ext uri="{BB962C8B-B14F-4D97-AF65-F5344CB8AC3E}">
        <p14:creationId xmlns:p14="http://schemas.microsoft.com/office/powerpoint/2010/main" val="1351832892"/>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16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265175" y="228600"/>
              <a:ext cx="11658600" cy="6400800"/>
            </a:xfrm>
            <a:custGeom>
              <a:avLst/>
              <a:gdLst/>
              <a:ahLst/>
              <a:cxnLst/>
              <a:rect l="l" t="t" r="r" b="b"/>
              <a:pathLst>
                <a:path w="11658600" h="6400800">
                  <a:moveTo>
                    <a:pt x="0" y="6400800"/>
                  </a:moveTo>
                  <a:lnTo>
                    <a:pt x="11658600" y="6400800"/>
                  </a:lnTo>
                  <a:lnTo>
                    <a:pt x="11658600" y="0"/>
                  </a:lnTo>
                  <a:lnTo>
                    <a:pt x="0" y="0"/>
                  </a:lnTo>
                  <a:lnTo>
                    <a:pt x="0" y="6400800"/>
                  </a:lnTo>
                  <a:close/>
                </a:path>
              </a:pathLst>
            </a:custGeom>
            <a:ln w="15875">
              <a:solidFill>
                <a:srgbClr val="BEBEBE"/>
              </a:solidFill>
            </a:ln>
          </p:spPr>
          <p:txBody>
            <a:bodyPr wrap="square" lIns="0" tIns="0" rIns="0" bIns="0" rtlCol="0"/>
            <a:lstStyle/>
            <a:p>
              <a:endParaRPr/>
            </a:p>
          </p:txBody>
        </p:sp>
        <p:pic>
          <p:nvPicPr>
            <p:cNvPr id="5" name="object 5"/>
            <p:cNvPicPr/>
            <p:nvPr/>
          </p:nvPicPr>
          <p:blipFill>
            <a:blip r:embed="rId3" cstate="print"/>
            <a:stretch>
              <a:fillRect/>
            </a:stretch>
          </p:blipFill>
          <p:spPr>
            <a:xfrm>
              <a:off x="10561319" y="5257800"/>
              <a:ext cx="903731" cy="1146048"/>
            </a:xfrm>
            <a:prstGeom prst="rect">
              <a:avLst/>
            </a:prstGeom>
          </p:spPr>
        </p:pic>
      </p:grpSp>
      <p:sp>
        <p:nvSpPr>
          <p:cNvPr id="6" name="object 6"/>
          <p:cNvSpPr txBox="1">
            <a:spLocks noGrp="1"/>
          </p:cNvSpPr>
          <p:nvPr>
            <p:ph type="title"/>
          </p:nvPr>
        </p:nvSpPr>
        <p:spPr>
          <a:xfrm>
            <a:off x="7599693" y="3007089"/>
            <a:ext cx="3426461" cy="843821"/>
          </a:xfrm>
          <a:prstGeom prst="rect">
            <a:avLst/>
          </a:prstGeom>
        </p:spPr>
        <p:txBody>
          <a:bodyPr vert="horz" wrap="square" lIns="0" tIns="12700" rIns="0" bIns="0" rtlCol="0">
            <a:spAutoFit/>
          </a:bodyPr>
          <a:lstStyle/>
          <a:p>
            <a:pPr marL="12700">
              <a:lnSpc>
                <a:spcPct val="100000"/>
              </a:lnSpc>
              <a:spcBef>
                <a:spcPts val="100"/>
              </a:spcBef>
            </a:pPr>
            <a:r>
              <a:rPr lang="en-US" sz="5400">
                <a:solidFill>
                  <a:schemeClr val="bg2"/>
                </a:solidFill>
                <a:latin typeface="Times New Roman"/>
                <a:cs typeface="Times New Roman"/>
              </a:rPr>
              <a:t>Agenda</a:t>
            </a:r>
            <a:endParaRPr sz="5400">
              <a:solidFill>
                <a:schemeClr val="bg2"/>
              </a:solidFill>
              <a:latin typeface="Times New Roman"/>
              <a:cs typeface="Times New Roman"/>
            </a:endParaRPr>
          </a:p>
        </p:txBody>
      </p:sp>
      <p:pic>
        <p:nvPicPr>
          <p:cNvPr id="21" name="Picture 20">
            <a:extLst>
              <a:ext uri="{FF2B5EF4-FFF2-40B4-BE49-F238E27FC236}">
                <a16:creationId xmlns:a16="http://schemas.microsoft.com/office/drawing/2014/main" id="{5047A9C7-C466-C777-F1A3-89638EAED26B}"/>
              </a:ext>
            </a:extLst>
          </p:cNvPr>
          <p:cNvPicPr>
            <a:picLocks noChangeAspect="1"/>
          </p:cNvPicPr>
          <p:nvPr/>
        </p:nvPicPr>
        <p:blipFill>
          <a:blip r:embed="rId4"/>
          <a:stretch>
            <a:fillRect/>
          </a:stretch>
        </p:blipFill>
        <p:spPr>
          <a:xfrm>
            <a:off x="10460686" y="5130407"/>
            <a:ext cx="1104996" cy="1273441"/>
          </a:xfrm>
          <a:prstGeom prst="rect">
            <a:avLst/>
          </a:prstGeom>
        </p:spPr>
      </p:pic>
      <p:pic>
        <p:nvPicPr>
          <p:cNvPr id="22" name="object 2">
            <a:extLst>
              <a:ext uri="{FF2B5EF4-FFF2-40B4-BE49-F238E27FC236}">
                <a16:creationId xmlns:a16="http://schemas.microsoft.com/office/drawing/2014/main" id="{97531A9A-1A5C-41D1-979B-39C2A0A3A300}"/>
              </a:ext>
            </a:extLst>
          </p:cNvPr>
          <p:cNvPicPr/>
          <p:nvPr/>
        </p:nvPicPr>
        <p:blipFill>
          <a:blip r:embed="rId5" cstate="print"/>
          <a:stretch>
            <a:fillRect/>
          </a:stretch>
        </p:blipFill>
        <p:spPr>
          <a:xfrm>
            <a:off x="11160366" y="5597991"/>
            <a:ext cx="598348" cy="918633"/>
          </a:xfrm>
          <a:prstGeom prst="rect">
            <a:avLst/>
          </a:prstGeom>
        </p:spPr>
      </p:pic>
      <p:sp>
        <p:nvSpPr>
          <p:cNvPr id="7" name="Rounded Rectangle 9">
            <a:extLst>
              <a:ext uri="{FF2B5EF4-FFF2-40B4-BE49-F238E27FC236}">
                <a16:creationId xmlns:a16="http://schemas.microsoft.com/office/drawing/2014/main" id="{D2FB4E69-FA64-1021-741F-B7AF4312079C}"/>
              </a:ext>
            </a:extLst>
          </p:cNvPr>
          <p:cNvSpPr/>
          <p:nvPr/>
        </p:nvSpPr>
        <p:spPr>
          <a:xfrm>
            <a:off x="426607" y="582565"/>
            <a:ext cx="5241189" cy="1047261"/>
          </a:xfrm>
          <a:prstGeom prst="rect">
            <a:avLst/>
          </a:prstGeom>
          <a:solidFill>
            <a:schemeClr val="tx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700">
                <a:latin typeface="Garamond"/>
                <a:cs typeface="Arial"/>
              </a:rPr>
              <a:t>Opportunity </a:t>
            </a:r>
          </a:p>
        </p:txBody>
      </p:sp>
      <p:sp>
        <p:nvSpPr>
          <p:cNvPr id="14" name="Rounded Rectangle 9">
            <a:extLst>
              <a:ext uri="{FF2B5EF4-FFF2-40B4-BE49-F238E27FC236}">
                <a16:creationId xmlns:a16="http://schemas.microsoft.com/office/drawing/2014/main" id="{C27FB061-C60F-DE90-3D8B-806FA001DD19}"/>
              </a:ext>
            </a:extLst>
          </p:cNvPr>
          <p:cNvSpPr/>
          <p:nvPr/>
        </p:nvSpPr>
        <p:spPr>
          <a:xfrm>
            <a:off x="426607" y="3498287"/>
            <a:ext cx="5238431" cy="1054847"/>
          </a:xfrm>
          <a:prstGeom prst="rect">
            <a:avLst/>
          </a:prstGeom>
          <a:solidFill>
            <a:schemeClr val="tx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700">
                <a:latin typeface="Garamond"/>
                <a:cs typeface="Arial"/>
              </a:rPr>
              <a:t>Methodology</a:t>
            </a:r>
          </a:p>
        </p:txBody>
      </p:sp>
      <p:sp>
        <p:nvSpPr>
          <p:cNvPr id="15" name="Rounded Rectangle 9">
            <a:extLst>
              <a:ext uri="{FF2B5EF4-FFF2-40B4-BE49-F238E27FC236}">
                <a16:creationId xmlns:a16="http://schemas.microsoft.com/office/drawing/2014/main" id="{D257E5DF-76F7-7D40-6389-3B3CE2666246}"/>
              </a:ext>
            </a:extLst>
          </p:cNvPr>
          <p:cNvSpPr/>
          <p:nvPr/>
        </p:nvSpPr>
        <p:spPr>
          <a:xfrm>
            <a:off x="426607" y="1973631"/>
            <a:ext cx="5251189" cy="1027954"/>
          </a:xfrm>
          <a:prstGeom prst="rect">
            <a:avLst/>
          </a:prstGeom>
          <a:solidFill>
            <a:schemeClr val="tx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700">
                <a:latin typeface="Garamond"/>
                <a:cs typeface="Arial"/>
              </a:rPr>
              <a:t>Resources</a:t>
            </a:r>
          </a:p>
        </p:txBody>
      </p:sp>
      <p:sp>
        <p:nvSpPr>
          <p:cNvPr id="16" name="Rounded Rectangle 9">
            <a:extLst>
              <a:ext uri="{FF2B5EF4-FFF2-40B4-BE49-F238E27FC236}">
                <a16:creationId xmlns:a16="http://schemas.microsoft.com/office/drawing/2014/main" id="{F10B7C0F-0B35-D2C7-C7DE-E9CA7AD8F49D}"/>
              </a:ext>
            </a:extLst>
          </p:cNvPr>
          <p:cNvSpPr/>
          <p:nvPr/>
        </p:nvSpPr>
        <p:spPr>
          <a:xfrm>
            <a:off x="439365" y="5049837"/>
            <a:ext cx="5238431" cy="1081740"/>
          </a:xfrm>
          <a:prstGeom prst="rect">
            <a:avLst/>
          </a:prstGeom>
          <a:solidFill>
            <a:schemeClr val="tx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700">
                <a:latin typeface="Garamond"/>
                <a:cs typeface="Arial"/>
              </a:rPr>
              <a:t>Demo and Conclusion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bject 44"/>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30</a:t>
            </a:fld>
            <a:endParaRPr sz="1800">
              <a:latin typeface="Times New Roman"/>
              <a:cs typeface="Times New Roman"/>
            </a:endParaRPr>
          </a:p>
        </p:txBody>
      </p:sp>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36" name="TextBox 35">
            <a:extLst>
              <a:ext uri="{FF2B5EF4-FFF2-40B4-BE49-F238E27FC236}">
                <a16:creationId xmlns:a16="http://schemas.microsoft.com/office/drawing/2014/main" id="{752A9479-892A-BC68-9EC7-6BC26DA1892E}"/>
              </a:ext>
            </a:extLst>
          </p:cNvPr>
          <p:cNvSpPr txBox="1"/>
          <p:nvPr/>
        </p:nvSpPr>
        <p:spPr>
          <a:xfrm>
            <a:off x="955483" y="4363535"/>
            <a:ext cx="12749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rPr>
              <a:t>Estimated </a:t>
            </a:r>
          </a:p>
          <a:p>
            <a:pPr algn="ctr"/>
            <a:r>
              <a:rPr lang="en-US">
                <a:latin typeface="Times New Roman"/>
              </a:rPr>
              <a:t>MFCC</a:t>
            </a:r>
            <a:endParaRPr lang="en-US"/>
          </a:p>
        </p:txBody>
      </p:sp>
      <p:sp>
        <p:nvSpPr>
          <p:cNvPr id="2" name="TextBox 1">
            <a:extLst>
              <a:ext uri="{FF2B5EF4-FFF2-40B4-BE49-F238E27FC236}">
                <a16:creationId xmlns:a16="http://schemas.microsoft.com/office/drawing/2014/main" id="{15B5AB9B-BC75-AC78-F834-2289945BC618}"/>
              </a:ext>
            </a:extLst>
          </p:cNvPr>
          <p:cNvSpPr txBox="1"/>
          <p:nvPr/>
        </p:nvSpPr>
        <p:spPr>
          <a:xfrm>
            <a:off x="4919951" y="4478700"/>
            <a:ext cx="223759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rPr>
              <a:t>Convolutional Neural Network Classifier</a:t>
            </a:r>
            <a:endParaRPr lang="en-US"/>
          </a:p>
        </p:txBody>
      </p:sp>
      <p:sp>
        <p:nvSpPr>
          <p:cNvPr id="9" name="TextBox 1">
            <a:extLst>
              <a:ext uri="{FF2B5EF4-FFF2-40B4-BE49-F238E27FC236}">
                <a16:creationId xmlns:a16="http://schemas.microsoft.com/office/drawing/2014/main" id="{46C52295-A398-72F2-A8B5-A6B254D4B337}"/>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rgbClr val="7F7F7F"/>
                </a:solidFill>
                <a:latin typeface="Times New Roman"/>
              </a:rPr>
              <a:t>Data Sources                    </a:t>
            </a:r>
            <a:r>
              <a:rPr lang="en-US">
                <a:solidFill>
                  <a:schemeClr val="bg1"/>
                </a:solidFill>
                <a:latin typeface="Times New Roman"/>
              </a:rPr>
              <a:t>Methodology    </a:t>
            </a:r>
            <a:r>
              <a:rPr lang="en-US">
                <a:solidFill>
                  <a:srgbClr val="7F7F7F"/>
                </a:solidFill>
                <a:latin typeface="Times New Roman"/>
              </a:rPr>
              <a:t>                Summary &amp; Results</a:t>
            </a:r>
            <a:r>
              <a:rPr lang="en-US">
                <a:latin typeface="Times New Roman"/>
                <a:cs typeface="Times New Roman"/>
              </a:rPr>
              <a:t>​</a:t>
            </a:r>
            <a:endParaRPr lang="en-US"/>
          </a:p>
        </p:txBody>
      </p:sp>
      <p:sp>
        <p:nvSpPr>
          <p:cNvPr id="4" name="TextBox 3">
            <a:extLst>
              <a:ext uri="{FF2B5EF4-FFF2-40B4-BE49-F238E27FC236}">
                <a16:creationId xmlns:a16="http://schemas.microsoft.com/office/drawing/2014/main" id="{49117E70-531C-D085-D913-BC4F8C00C0A7}"/>
              </a:ext>
            </a:extLst>
          </p:cNvPr>
          <p:cNvSpPr txBox="1"/>
          <p:nvPr/>
        </p:nvSpPr>
        <p:spPr>
          <a:xfrm>
            <a:off x="0" y="578708"/>
            <a:ext cx="12192000" cy="523220"/>
          </a:xfrm>
          <a:prstGeom prst="rect">
            <a:avLst/>
          </a:prstGeom>
          <a:noFill/>
        </p:spPr>
        <p:txBody>
          <a:bodyPr wrap="square" lIns="91440" tIns="45720" rIns="91440" bIns="45720" anchor="t">
            <a:spAutoFit/>
          </a:bodyPr>
          <a:lstStyle/>
          <a:p>
            <a:pPr marL="12700" algn="ctr">
              <a:spcBef>
                <a:spcPts val="105"/>
              </a:spcBef>
            </a:pPr>
            <a:r>
              <a:rPr lang="en-US" sz="2800" b="1">
                <a:latin typeface="Times New Roman"/>
                <a:cs typeface="Times New Roman"/>
              </a:rPr>
              <a:t>Then use those MFCCs as input to a CNN to classify them</a:t>
            </a:r>
            <a:endParaRPr lang="en-US"/>
          </a:p>
        </p:txBody>
      </p:sp>
      <p:cxnSp>
        <p:nvCxnSpPr>
          <p:cNvPr id="12" name="Straight Arrow Connector 11">
            <a:extLst>
              <a:ext uri="{FF2B5EF4-FFF2-40B4-BE49-F238E27FC236}">
                <a16:creationId xmlns:a16="http://schemas.microsoft.com/office/drawing/2014/main" id="{9418E206-8C82-FCD5-BED9-665DB31B665A}"/>
              </a:ext>
            </a:extLst>
          </p:cNvPr>
          <p:cNvCxnSpPr>
            <a:cxnSpLocks/>
          </p:cNvCxnSpPr>
          <p:nvPr/>
        </p:nvCxnSpPr>
        <p:spPr>
          <a:xfrm>
            <a:off x="2875506" y="3428999"/>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99700E-E26F-CF1D-EB53-5992B05280C0}"/>
              </a:ext>
            </a:extLst>
          </p:cNvPr>
          <p:cNvCxnSpPr>
            <a:cxnSpLocks/>
          </p:cNvCxnSpPr>
          <p:nvPr/>
        </p:nvCxnSpPr>
        <p:spPr>
          <a:xfrm>
            <a:off x="7509226" y="3426603"/>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2" descr="Spectrogram - Wikipedia">
            <a:extLst>
              <a:ext uri="{FF2B5EF4-FFF2-40B4-BE49-F238E27FC236}">
                <a16:creationId xmlns:a16="http://schemas.microsoft.com/office/drawing/2014/main" id="{D1F82464-9F5C-FB9A-FDE0-02A559E980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95" t="9964" r="13765" b="14139"/>
          <a:stretch/>
        </p:blipFill>
        <p:spPr bwMode="auto">
          <a:xfrm>
            <a:off x="537568" y="2844717"/>
            <a:ext cx="2123439" cy="1089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a:extLst>
              <a:ext uri="{FF2B5EF4-FFF2-40B4-BE49-F238E27FC236}">
                <a16:creationId xmlns:a16="http://schemas.microsoft.com/office/drawing/2014/main" id="{420F51B3-62A7-63EF-8D42-942D5821BC7B}"/>
              </a:ext>
            </a:extLst>
          </p:cNvPr>
          <p:cNvPicPr>
            <a:picLocks noChangeAspect="1"/>
          </p:cNvPicPr>
          <p:nvPr/>
        </p:nvPicPr>
        <p:blipFill>
          <a:blip r:embed="rId5"/>
          <a:stretch>
            <a:fillRect/>
          </a:stretch>
        </p:blipFill>
        <p:spPr>
          <a:xfrm>
            <a:off x="5127809" y="2462394"/>
            <a:ext cx="1835109" cy="1855643"/>
          </a:xfrm>
          <a:prstGeom prst="rect">
            <a:avLst/>
          </a:prstGeom>
        </p:spPr>
      </p:pic>
      <p:pic>
        <p:nvPicPr>
          <p:cNvPr id="7" name="Picture 32">
            <a:extLst>
              <a:ext uri="{FF2B5EF4-FFF2-40B4-BE49-F238E27FC236}">
                <a16:creationId xmlns:a16="http://schemas.microsoft.com/office/drawing/2014/main" id="{416FAA67-F493-62EC-FB09-782B52D504E4}"/>
              </a:ext>
            </a:extLst>
          </p:cNvPr>
          <p:cNvPicPr>
            <a:picLocks noChangeAspect="1"/>
          </p:cNvPicPr>
          <p:nvPr/>
        </p:nvPicPr>
        <p:blipFill>
          <a:blip r:embed="rId6"/>
          <a:stretch>
            <a:fillRect/>
          </a:stretch>
        </p:blipFill>
        <p:spPr>
          <a:xfrm>
            <a:off x="9725853" y="2693299"/>
            <a:ext cx="1657350" cy="1647825"/>
          </a:xfrm>
          <a:prstGeom prst="rect">
            <a:avLst/>
          </a:prstGeom>
        </p:spPr>
      </p:pic>
      <p:sp>
        <p:nvSpPr>
          <p:cNvPr id="14" name="TextBox 13">
            <a:extLst>
              <a:ext uri="{FF2B5EF4-FFF2-40B4-BE49-F238E27FC236}">
                <a16:creationId xmlns:a16="http://schemas.microsoft.com/office/drawing/2014/main" id="{A2262065-A68E-4B28-C6C7-56DB2EE115B7}"/>
              </a:ext>
            </a:extLst>
          </p:cNvPr>
          <p:cNvSpPr txBox="1"/>
          <p:nvPr/>
        </p:nvSpPr>
        <p:spPr>
          <a:xfrm>
            <a:off x="9858117" y="3314657"/>
            <a:ext cx="1406562" cy="369332"/>
          </a:xfrm>
          <a:prstGeom prst="rect">
            <a:avLst/>
          </a:prstGeom>
          <a:noFill/>
        </p:spPr>
        <p:txBody>
          <a:bodyPr wrap="square">
            <a:spAutoFit/>
          </a:bodyPr>
          <a:lstStyle/>
          <a:p>
            <a:pPr algn="l"/>
            <a:r>
              <a:rPr lang="en-US">
                <a:latin typeface="Times New Roman" panose="02020603050405020304" pitchFamily="18" charset="0"/>
                <a:cs typeface="Times New Roman" panose="02020603050405020304" pitchFamily="18" charset="0"/>
              </a:rPr>
              <a:t>"Backward"</a:t>
            </a:r>
          </a:p>
        </p:txBody>
      </p:sp>
    </p:spTree>
    <p:extLst>
      <p:ext uri="{BB962C8B-B14F-4D97-AF65-F5344CB8AC3E}">
        <p14:creationId xmlns:p14="http://schemas.microsoft.com/office/powerpoint/2010/main" val="3776204311"/>
      </p:ext>
    </p:extLst>
  </p:cSld>
  <p:clrMapOvr>
    <a:masterClrMapping/>
  </p:clrMapOvr>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30742D40-658C-CDF7-A5C4-9A7AEFE455A9}"/>
              </a:ext>
            </a:extLst>
          </p:cNvPr>
          <p:cNvSpPr txBox="1"/>
          <p:nvPr/>
        </p:nvSpPr>
        <p:spPr>
          <a:xfrm>
            <a:off x="656590" y="448026"/>
            <a:ext cx="10878820" cy="436658"/>
          </a:xfrm>
          <a:prstGeom prst="rect">
            <a:avLst/>
          </a:prstGeom>
        </p:spPr>
        <p:txBody>
          <a:bodyPr vert="horz" wrap="square" lIns="0" tIns="13335" rIns="0" bIns="0" rtlCol="0" anchor="t">
            <a:spAutoFit/>
          </a:bodyPr>
          <a:lstStyle/>
          <a:p>
            <a:pPr algn="ctr">
              <a:lnSpc>
                <a:spcPts val="3300"/>
              </a:lnSpc>
            </a:pPr>
            <a:r>
              <a:rPr lang="en-US" sz="2800" b="1">
                <a:latin typeface="Times New Roman"/>
                <a:ea typeface="+mn-lt"/>
                <a:cs typeface="Times New Roman"/>
              </a:rPr>
              <a:t>Demo</a:t>
            </a:r>
            <a:endParaRPr lang="en-US" sz="2800" b="1">
              <a:latin typeface="Times New Roman"/>
              <a:cs typeface="Times New Roman"/>
            </a:endParaRPr>
          </a:p>
        </p:txBody>
      </p:sp>
      <p:sp>
        <p:nvSpPr>
          <p:cNvPr id="3" name="object 44">
            <a:extLst>
              <a:ext uri="{FF2B5EF4-FFF2-40B4-BE49-F238E27FC236}">
                <a16:creationId xmlns:a16="http://schemas.microsoft.com/office/drawing/2014/main" id="{7AF765C9-4E47-C722-AE6E-EFE3BCC45084}"/>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31</a:t>
            </a:fld>
            <a:endParaRPr sz="1800">
              <a:latin typeface="Times New Roman"/>
              <a:cs typeface="Times New Roman"/>
            </a:endParaRPr>
          </a:p>
        </p:txBody>
      </p:sp>
      <p:sp>
        <p:nvSpPr>
          <p:cNvPr id="4" name="TextBox 1">
            <a:extLst>
              <a:ext uri="{FF2B5EF4-FFF2-40B4-BE49-F238E27FC236}">
                <a16:creationId xmlns:a16="http://schemas.microsoft.com/office/drawing/2014/main" id="{C1BF14D2-A08A-4E0D-937B-8434235EE140}"/>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rgbClr val="7F7F7F"/>
                </a:solidFill>
                <a:latin typeface="Times New Roman"/>
              </a:rPr>
              <a:t>Data Sources                    </a:t>
            </a:r>
            <a:r>
              <a:rPr lang="en-US">
                <a:solidFill>
                  <a:schemeClr val="bg1">
                    <a:lumMod val="50000"/>
                  </a:schemeClr>
                </a:solidFill>
                <a:latin typeface="Times New Roman"/>
              </a:rPr>
              <a:t>Methodology</a:t>
            </a:r>
            <a:r>
              <a:rPr lang="en-US">
                <a:solidFill>
                  <a:schemeClr val="bg1"/>
                </a:solidFill>
                <a:latin typeface="Times New Roman"/>
              </a:rPr>
              <a:t>    </a:t>
            </a:r>
            <a:r>
              <a:rPr lang="en-US">
                <a:solidFill>
                  <a:srgbClr val="7F7F7F"/>
                </a:solidFill>
                <a:latin typeface="Times New Roman"/>
              </a:rPr>
              <a:t>                </a:t>
            </a:r>
            <a:r>
              <a:rPr lang="en-US">
                <a:solidFill>
                  <a:schemeClr val="bg1"/>
                </a:solidFill>
                <a:latin typeface="Times New Roman"/>
              </a:rPr>
              <a:t>Demo &amp; Conclusion</a:t>
            </a:r>
            <a:r>
              <a:rPr lang="en-US">
                <a:solidFill>
                  <a:schemeClr val="bg1"/>
                </a:solidFill>
                <a:latin typeface="Times New Roman"/>
                <a:cs typeface="Times New Roman"/>
              </a:rPr>
              <a:t>​</a:t>
            </a:r>
            <a:endParaRPr lang="en-US">
              <a:solidFill>
                <a:schemeClr val="bg1"/>
              </a:solidFill>
            </a:endParaRPr>
          </a:p>
        </p:txBody>
      </p:sp>
      <p:pic>
        <p:nvPicPr>
          <p:cNvPr id="8" name="final demo">
            <a:hlinkClick r:id="" action="ppaction://media"/>
            <a:extLst>
              <a:ext uri="{FF2B5EF4-FFF2-40B4-BE49-F238E27FC236}">
                <a16:creationId xmlns:a16="http://schemas.microsoft.com/office/drawing/2014/main" id="{1BBA214B-9BF3-5FA0-C7C5-A431F5671A3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96457" y="965437"/>
            <a:ext cx="5399086" cy="5557316"/>
          </a:xfrm>
          <a:prstGeom prst="rect">
            <a:avLst/>
          </a:prstGeom>
        </p:spPr>
      </p:pic>
    </p:spTree>
    <p:extLst>
      <p:ext uri="{BB962C8B-B14F-4D97-AF65-F5344CB8AC3E}">
        <p14:creationId xmlns:p14="http://schemas.microsoft.com/office/powerpoint/2010/main" val="325213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30742D40-658C-CDF7-A5C4-9A7AEFE455A9}"/>
              </a:ext>
            </a:extLst>
          </p:cNvPr>
          <p:cNvSpPr txBox="1"/>
          <p:nvPr/>
        </p:nvSpPr>
        <p:spPr>
          <a:xfrm>
            <a:off x="656590" y="448026"/>
            <a:ext cx="10878820" cy="436658"/>
          </a:xfrm>
          <a:prstGeom prst="rect">
            <a:avLst/>
          </a:prstGeom>
        </p:spPr>
        <p:txBody>
          <a:bodyPr vert="horz" wrap="square" lIns="0" tIns="13335" rIns="0" bIns="0" rtlCol="0" anchor="t">
            <a:spAutoFit/>
          </a:bodyPr>
          <a:lstStyle/>
          <a:p>
            <a:pPr algn="ctr">
              <a:lnSpc>
                <a:spcPts val="3300"/>
              </a:lnSpc>
            </a:pPr>
            <a:r>
              <a:rPr lang="en-US" sz="2800" b="1">
                <a:latin typeface="Times New Roman" panose="02020603050405020304" pitchFamily="18" charset="0"/>
                <a:cs typeface="Times New Roman" panose="02020603050405020304" pitchFamily="18" charset="0"/>
              </a:rPr>
              <a:t>Challenges we overcame when building our solution</a:t>
            </a:r>
            <a:endParaRPr lang="en-US">
              <a:latin typeface="Times New Roman" panose="02020603050405020304" pitchFamily="18" charset="0"/>
              <a:cs typeface="Times New Roman" panose="02020603050405020304" pitchFamily="18" charset="0"/>
            </a:endParaRPr>
          </a:p>
        </p:txBody>
      </p:sp>
      <p:sp>
        <p:nvSpPr>
          <p:cNvPr id="3" name="object 44">
            <a:extLst>
              <a:ext uri="{FF2B5EF4-FFF2-40B4-BE49-F238E27FC236}">
                <a16:creationId xmlns:a16="http://schemas.microsoft.com/office/drawing/2014/main" id="{7AF765C9-4E47-C722-AE6E-EFE3BCC45084}"/>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32</a:t>
            </a:fld>
            <a:endParaRPr sz="1800">
              <a:latin typeface="Times New Roman"/>
              <a:cs typeface="Times New Roman"/>
            </a:endParaRPr>
          </a:p>
        </p:txBody>
      </p:sp>
      <p:sp>
        <p:nvSpPr>
          <p:cNvPr id="4" name="TextBox 1">
            <a:extLst>
              <a:ext uri="{FF2B5EF4-FFF2-40B4-BE49-F238E27FC236}">
                <a16:creationId xmlns:a16="http://schemas.microsoft.com/office/drawing/2014/main" id="{C1BF14D2-A08A-4E0D-937B-8434235EE140}"/>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rgbClr val="7F7F7F"/>
                </a:solidFill>
                <a:latin typeface="Times New Roman"/>
              </a:rPr>
              <a:t>Data Sources                    </a:t>
            </a:r>
            <a:r>
              <a:rPr lang="en-US">
                <a:solidFill>
                  <a:schemeClr val="bg1">
                    <a:lumMod val="50000"/>
                  </a:schemeClr>
                </a:solidFill>
                <a:latin typeface="Times New Roman"/>
              </a:rPr>
              <a:t>Methodology</a:t>
            </a:r>
            <a:r>
              <a:rPr lang="en-US">
                <a:solidFill>
                  <a:schemeClr val="bg1"/>
                </a:solidFill>
                <a:latin typeface="Times New Roman"/>
              </a:rPr>
              <a:t>    </a:t>
            </a:r>
            <a:r>
              <a:rPr lang="en-US">
                <a:solidFill>
                  <a:srgbClr val="7F7F7F"/>
                </a:solidFill>
                <a:latin typeface="Times New Roman"/>
              </a:rPr>
              <a:t>                </a:t>
            </a:r>
            <a:r>
              <a:rPr lang="en-US">
                <a:solidFill>
                  <a:schemeClr val="bg1"/>
                </a:solidFill>
                <a:latin typeface="Times New Roman"/>
              </a:rPr>
              <a:t>Demo &amp; Conclusion</a:t>
            </a:r>
            <a:r>
              <a:rPr lang="en-US">
                <a:solidFill>
                  <a:schemeClr val="bg1"/>
                </a:solidFill>
                <a:latin typeface="Times New Roman"/>
                <a:cs typeface="Times New Roman"/>
              </a:rPr>
              <a:t>​</a:t>
            </a:r>
            <a:endParaRPr lang="en-US">
              <a:solidFill>
                <a:schemeClr val="bg1"/>
              </a:solidFill>
            </a:endParaRPr>
          </a:p>
        </p:txBody>
      </p:sp>
      <p:sp>
        <p:nvSpPr>
          <p:cNvPr id="5" name="TextBox 4">
            <a:extLst>
              <a:ext uri="{FF2B5EF4-FFF2-40B4-BE49-F238E27FC236}">
                <a16:creationId xmlns:a16="http://schemas.microsoft.com/office/drawing/2014/main" id="{E47BD505-A801-EB73-DAAA-C1021728A97B}"/>
              </a:ext>
            </a:extLst>
          </p:cNvPr>
          <p:cNvSpPr txBox="1"/>
          <p:nvPr/>
        </p:nvSpPr>
        <p:spPr>
          <a:xfrm>
            <a:off x="1142998" y="1316064"/>
            <a:ext cx="100134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panose="02020603050405020304" pitchFamily="18" charset="0"/>
                <a:cs typeface="Times New Roman" panose="02020603050405020304" pitchFamily="18" charset="0"/>
              </a:rPr>
              <a:t>Learning the complexities of audio preprocessing and speech recognition in ML</a:t>
            </a:r>
          </a:p>
        </p:txBody>
      </p:sp>
    </p:spTree>
    <p:extLst>
      <p:ext uri="{BB962C8B-B14F-4D97-AF65-F5344CB8AC3E}">
        <p14:creationId xmlns:p14="http://schemas.microsoft.com/office/powerpoint/2010/main" val="1995396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30742D40-658C-CDF7-A5C4-9A7AEFE455A9}"/>
              </a:ext>
            </a:extLst>
          </p:cNvPr>
          <p:cNvSpPr txBox="1"/>
          <p:nvPr/>
        </p:nvSpPr>
        <p:spPr>
          <a:xfrm>
            <a:off x="656590" y="448026"/>
            <a:ext cx="10878820" cy="436658"/>
          </a:xfrm>
          <a:prstGeom prst="rect">
            <a:avLst/>
          </a:prstGeom>
        </p:spPr>
        <p:txBody>
          <a:bodyPr vert="horz" wrap="square" lIns="0" tIns="13335" rIns="0" bIns="0" rtlCol="0" anchor="t">
            <a:spAutoFit/>
          </a:bodyPr>
          <a:lstStyle/>
          <a:p>
            <a:pPr algn="ctr">
              <a:lnSpc>
                <a:spcPts val="3300"/>
              </a:lnSpc>
            </a:pPr>
            <a:r>
              <a:rPr lang="en-US" sz="2800" b="1">
                <a:latin typeface="Times New Roman" panose="02020603050405020304" pitchFamily="18" charset="0"/>
                <a:cs typeface="Times New Roman" panose="02020603050405020304" pitchFamily="18" charset="0"/>
              </a:rPr>
              <a:t>Challenges we overcame when building our solution</a:t>
            </a:r>
            <a:endParaRPr lang="en-US">
              <a:latin typeface="Times New Roman" panose="02020603050405020304" pitchFamily="18" charset="0"/>
              <a:cs typeface="Times New Roman" panose="02020603050405020304" pitchFamily="18" charset="0"/>
            </a:endParaRPr>
          </a:p>
        </p:txBody>
      </p:sp>
      <p:sp>
        <p:nvSpPr>
          <p:cNvPr id="3" name="object 44">
            <a:extLst>
              <a:ext uri="{FF2B5EF4-FFF2-40B4-BE49-F238E27FC236}">
                <a16:creationId xmlns:a16="http://schemas.microsoft.com/office/drawing/2014/main" id="{7AF765C9-4E47-C722-AE6E-EFE3BCC45084}"/>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33</a:t>
            </a:fld>
            <a:endParaRPr sz="1800">
              <a:latin typeface="Times New Roman"/>
              <a:cs typeface="Times New Roman"/>
            </a:endParaRPr>
          </a:p>
        </p:txBody>
      </p:sp>
      <p:sp>
        <p:nvSpPr>
          <p:cNvPr id="4" name="TextBox 1">
            <a:extLst>
              <a:ext uri="{FF2B5EF4-FFF2-40B4-BE49-F238E27FC236}">
                <a16:creationId xmlns:a16="http://schemas.microsoft.com/office/drawing/2014/main" id="{C1BF14D2-A08A-4E0D-937B-8434235EE140}"/>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rgbClr val="7F7F7F"/>
                </a:solidFill>
                <a:latin typeface="Times New Roman"/>
              </a:rPr>
              <a:t>Data Sources                    </a:t>
            </a:r>
            <a:r>
              <a:rPr lang="en-US">
                <a:solidFill>
                  <a:schemeClr val="bg1">
                    <a:lumMod val="50000"/>
                  </a:schemeClr>
                </a:solidFill>
                <a:latin typeface="Times New Roman"/>
              </a:rPr>
              <a:t>Methodology</a:t>
            </a:r>
            <a:r>
              <a:rPr lang="en-US">
                <a:solidFill>
                  <a:schemeClr val="bg1"/>
                </a:solidFill>
                <a:latin typeface="Times New Roman"/>
              </a:rPr>
              <a:t>    </a:t>
            </a:r>
            <a:r>
              <a:rPr lang="en-US">
                <a:solidFill>
                  <a:srgbClr val="7F7F7F"/>
                </a:solidFill>
                <a:latin typeface="Times New Roman"/>
              </a:rPr>
              <a:t>                </a:t>
            </a:r>
            <a:r>
              <a:rPr lang="en-US">
                <a:solidFill>
                  <a:schemeClr val="bg1"/>
                </a:solidFill>
                <a:latin typeface="Times New Roman"/>
              </a:rPr>
              <a:t>Demo &amp; Conclusion</a:t>
            </a:r>
            <a:r>
              <a:rPr lang="en-US">
                <a:solidFill>
                  <a:schemeClr val="bg1"/>
                </a:solidFill>
                <a:latin typeface="Times New Roman"/>
                <a:cs typeface="Times New Roman"/>
              </a:rPr>
              <a:t>​</a:t>
            </a:r>
            <a:endParaRPr lang="en-US">
              <a:solidFill>
                <a:schemeClr val="bg1"/>
              </a:solidFill>
            </a:endParaRPr>
          </a:p>
        </p:txBody>
      </p:sp>
      <p:sp>
        <p:nvSpPr>
          <p:cNvPr id="7" name="TextBox 6">
            <a:extLst>
              <a:ext uri="{FF2B5EF4-FFF2-40B4-BE49-F238E27FC236}">
                <a16:creationId xmlns:a16="http://schemas.microsoft.com/office/drawing/2014/main" id="{73E24AA3-D23E-1A63-D502-0B8E7B5A825A}"/>
              </a:ext>
            </a:extLst>
          </p:cNvPr>
          <p:cNvSpPr txBox="1"/>
          <p:nvPr/>
        </p:nvSpPr>
        <p:spPr>
          <a:xfrm>
            <a:off x="1142999" y="2778511"/>
            <a:ext cx="97803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panose="02020603050405020304" pitchFamily="18" charset="0"/>
                <a:cs typeface="Times New Roman" panose="02020603050405020304" pitchFamily="18" charset="0"/>
              </a:rPr>
              <a:t>Computational requirements and acquiring cloud computing resources</a:t>
            </a:r>
          </a:p>
        </p:txBody>
      </p:sp>
      <p:sp>
        <p:nvSpPr>
          <p:cNvPr id="5" name="TextBox 4">
            <a:extLst>
              <a:ext uri="{FF2B5EF4-FFF2-40B4-BE49-F238E27FC236}">
                <a16:creationId xmlns:a16="http://schemas.microsoft.com/office/drawing/2014/main" id="{E47BD505-A801-EB73-DAAA-C1021728A97B}"/>
              </a:ext>
            </a:extLst>
          </p:cNvPr>
          <p:cNvSpPr txBox="1"/>
          <p:nvPr/>
        </p:nvSpPr>
        <p:spPr>
          <a:xfrm>
            <a:off x="1142998" y="1316064"/>
            <a:ext cx="100134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panose="02020603050405020304" pitchFamily="18" charset="0"/>
                <a:cs typeface="Times New Roman" panose="02020603050405020304" pitchFamily="18" charset="0"/>
              </a:rPr>
              <a:t>Learning the complexities of audio preprocessing and speech recognition in ML</a:t>
            </a:r>
          </a:p>
        </p:txBody>
      </p:sp>
    </p:spTree>
    <p:extLst>
      <p:ext uri="{BB962C8B-B14F-4D97-AF65-F5344CB8AC3E}">
        <p14:creationId xmlns:p14="http://schemas.microsoft.com/office/powerpoint/2010/main" val="4205135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30742D40-658C-CDF7-A5C4-9A7AEFE455A9}"/>
              </a:ext>
            </a:extLst>
          </p:cNvPr>
          <p:cNvSpPr txBox="1"/>
          <p:nvPr/>
        </p:nvSpPr>
        <p:spPr>
          <a:xfrm>
            <a:off x="656590" y="448026"/>
            <a:ext cx="10878820" cy="436658"/>
          </a:xfrm>
          <a:prstGeom prst="rect">
            <a:avLst/>
          </a:prstGeom>
        </p:spPr>
        <p:txBody>
          <a:bodyPr vert="horz" wrap="square" lIns="0" tIns="13335" rIns="0" bIns="0" rtlCol="0" anchor="t">
            <a:spAutoFit/>
          </a:bodyPr>
          <a:lstStyle/>
          <a:p>
            <a:pPr algn="ctr">
              <a:lnSpc>
                <a:spcPts val="3300"/>
              </a:lnSpc>
            </a:pPr>
            <a:r>
              <a:rPr lang="en-US" sz="2800" b="1">
                <a:latin typeface="Times New Roman" panose="02020603050405020304" pitchFamily="18" charset="0"/>
                <a:cs typeface="Times New Roman" panose="02020603050405020304" pitchFamily="18" charset="0"/>
              </a:rPr>
              <a:t>Challenges we overcame when building our solution</a:t>
            </a:r>
            <a:endParaRPr lang="en-US">
              <a:latin typeface="Times New Roman" panose="02020603050405020304" pitchFamily="18" charset="0"/>
              <a:cs typeface="Times New Roman" panose="02020603050405020304" pitchFamily="18" charset="0"/>
            </a:endParaRPr>
          </a:p>
        </p:txBody>
      </p:sp>
      <p:sp>
        <p:nvSpPr>
          <p:cNvPr id="3" name="object 44">
            <a:extLst>
              <a:ext uri="{FF2B5EF4-FFF2-40B4-BE49-F238E27FC236}">
                <a16:creationId xmlns:a16="http://schemas.microsoft.com/office/drawing/2014/main" id="{7AF765C9-4E47-C722-AE6E-EFE3BCC45084}"/>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34</a:t>
            </a:fld>
            <a:endParaRPr sz="1800">
              <a:latin typeface="Times New Roman"/>
              <a:cs typeface="Times New Roman"/>
            </a:endParaRPr>
          </a:p>
        </p:txBody>
      </p:sp>
      <p:sp>
        <p:nvSpPr>
          <p:cNvPr id="4" name="TextBox 1">
            <a:extLst>
              <a:ext uri="{FF2B5EF4-FFF2-40B4-BE49-F238E27FC236}">
                <a16:creationId xmlns:a16="http://schemas.microsoft.com/office/drawing/2014/main" id="{C1BF14D2-A08A-4E0D-937B-8434235EE140}"/>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rgbClr val="7F7F7F"/>
                </a:solidFill>
                <a:latin typeface="Times New Roman"/>
              </a:rPr>
              <a:t>Data Sources                    </a:t>
            </a:r>
            <a:r>
              <a:rPr lang="en-US">
                <a:solidFill>
                  <a:schemeClr val="bg1">
                    <a:lumMod val="50000"/>
                  </a:schemeClr>
                </a:solidFill>
                <a:latin typeface="Times New Roman"/>
              </a:rPr>
              <a:t>Methodology</a:t>
            </a:r>
            <a:r>
              <a:rPr lang="en-US">
                <a:solidFill>
                  <a:schemeClr val="bg1"/>
                </a:solidFill>
                <a:latin typeface="Times New Roman"/>
              </a:rPr>
              <a:t>    </a:t>
            </a:r>
            <a:r>
              <a:rPr lang="en-US">
                <a:solidFill>
                  <a:srgbClr val="7F7F7F"/>
                </a:solidFill>
                <a:latin typeface="Times New Roman"/>
              </a:rPr>
              <a:t>                </a:t>
            </a:r>
            <a:r>
              <a:rPr lang="en-US">
                <a:solidFill>
                  <a:schemeClr val="bg1"/>
                </a:solidFill>
                <a:latin typeface="Times New Roman"/>
              </a:rPr>
              <a:t>Demo &amp; Conclusion</a:t>
            </a:r>
            <a:r>
              <a:rPr lang="en-US">
                <a:solidFill>
                  <a:schemeClr val="bg1"/>
                </a:solidFill>
                <a:latin typeface="Times New Roman"/>
                <a:cs typeface="Times New Roman"/>
              </a:rPr>
              <a:t>​</a:t>
            </a:r>
            <a:endParaRPr lang="en-US">
              <a:solidFill>
                <a:schemeClr val="bg1"/>
              </a:solidFill>
            </a:endParaRPr>
          </a:p>
        </p:txBody>
      </p:sp>
      <p:sp>
        <p:nvSpPr>
          <p:cNvPr id="7" name="TextBox 6">
            <a:extLst>
              <a:ext uri="{FF2B5EF4-FFF2-40B4-BE49-F238E27FC236}">
                <a16:creationId xmlns:a16="http://schemas.microsoft.com/office/drawing/2014/main" id="{73E24AA3-D23E-1A63-D502-0B8E7B5A825A}"/>
              </a:ext>
            </a:extLst>
          </p:cNvPr>
          <p:cNvSpPr txBox="1"/>
          <p:nvPr/>
        </p:nvSpPr>
        <p:spPr>
          <a:xfrm>
            <a:off x="1142999" y="2778511"/>
            <a:ext cx="97803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panose="02020603050405020304" pitchFamily="18" charset="0"/>
                <a:cs typeface="Times New Roman" panose="02020603050405020304" pitchFamily="18" charset="0"/>
              </a:rPr>
              <a:t>Computational requirements and acquiring cloud computing resources</a:t>
            </a:r>
          </a:p>
        </p:txBody>
      </p:sp>
      <p:sp>
        <p:nvSpPr>
          <p:cNvPr id="8" name="TextBox 7">
            <a:extLst>
              <a:ext uri="{FF2B5EF4-FFF2-40B4-BE49-F238E27FC236}">
                <a16:creationId xmlns:a16="http://schemas.microsoft.com/office/drawing/2014/main" id="{6B560D73-B281-247C-1D07-58517897EDDD}"/>
              </a:ext>
            </a:extLst>
          </p:cNvPr>
          <p:cNvSpPr txBox="1"/>
          <p:nvPr/>
        </p:nvSpPr>
        <p:spPr>
          <a:xfrm>
            <a:off x="1142999" y="4256047"/>
            <a:ext cx="97803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Multi-hour training cycles</a:t>
            </a:r>
          </a:p>
        </p:txBody>
      </p:sp>
      <p:sp>
        <p:nvSpPr>
          <p:cNvPr id="5" name="TextBox 4">
            <a:extLst>
              <a:ext uri="{FF2B5EF4-FFF2-40B4-BE49-F238E27FC236}">
                <a16:creationId xmlns:a16="http://schemas.microsoft.com/office/drawing/2014/main" id="{E47BD505-A801-EB73-DAAA-C1021728A97B}"/>
              </a:ext>
            </a:extLst>
          </p:cNvPr>
          <p:cNvSpPr txBox="1"/>
          <p:nvPr/>
        </p:nvSpPr>
        <p:spPr>
          <a:xfrm>
            <a:off x="1142998" y="1316064"/>
            <a:ext cx="100134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panose="02020603050405020304" pitchFamily="18" charset="0"/>
                <a:cs typeface="Times New Roman" panose="02020603050405020304" pitchFamily="18" charset="0"/>
              </a:rPr>
              <a:t>Learning the complexities of audio preprocessing and speech recognition in ML</a:t>
            </a:r>
          </a:p>
        </p:txBody>
      </p:sp>
    </p:spTree>
    <p:extLst>
      <p:ext uri="{BB962C8B-B14F-4D97-AF65-F5344CB8AC3E}">
        <p14:creationId xmlns:p14="http://schemas.microsoft.com/office/powerpoint/2010/main" val="1549635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30742D40-658C-CDF7-A5C4-9A7AEFE455A9}"/>
              </a:ext>
            </a:extLst>
          </p:cNvPr>
          <p:cNvSpPr txBox="1"/>
          <p:nvPr/>
        </p:nvSpPr>
        <p:spPr>
          <a:xfrm>
            <a:off x="656590" y="448026"/>
            <a:ext cx="10878820" cy="436658"/>
          </a:xfrm>
          <a:prstGeom prst="rect">
            <a:avLst/>
          </a:prstGeom>
        </p:spPr>
        <p:txBody>
          <a:bodyPr vert="horz" wrap="square" lIns="0" tIns="13335" rIns="0" bIns="0" rtlCol="0" anchor="t">
            <a:spAutoFit/>
          </a:bodyPr>
          <a:lstStyle/>
          <a:p>
            <a:pPr algn="ctr">
              <a:lnSpc>
                <a:spcPts val="3300"/>
              </a:lnSpc>
            </a:pPr>
            <a:r>
              <a:rPr lang="en-US" sz="2800" b="1">
                <a:latin typeface="Times New Roman"/>
                <a:ea typeface="+mn-lt"/>
                <a:cs typeface="Times New Roman"/>
              </a:rPr>
              <a:t>Our solution improves the industry standard method in three ways</a:t>
            </a:r>
            <a:endParaRPr lang="en-US"/>
          </a:p>
        </p:txBody>
      </p:sp>
      <p:sp>
        <p:nvSpPr>
          <p:cNvPr id="3" name="object 44">
            <a:extLst>
              <a:ext uri="{FF2B5EF4-FFF2-40B4-BE49-F238E27FC236}">
                <a16:creationId xmlns:a16="http://schemas.microsoft.com/office/drawing/2014/main" id="{7AF765C9-4E47-C722-AE6E-EFE3BCC45084}"/>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35</a:t>
            </a:fld>
            <a:endParaRPr sz="1800">
              <a:latin typeface="Times New Roman"/>
              <a:cs typeface="Times New Roman"/>
            </a:endParaRPr>
          </a:p>
        </p:txBody>
      </p:sp>
      <p:sp>
        <p:nvSpPr>
          <p:cNvPr id="4" name="TextBox 1">
            <a:extLst>
              <a:ext uri="{FF2B5EF4-FFF2-40B4-BE49-F238E27FC236}">
                <a16:creationId xmlns:a16="http://schemas.microsoft.com/office/drawing/2014/main" id="{C1BF14D2-A08A-4E0D-937B-8434235EE140}"/>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rgbClr val="7F7F7F"/>
                </a:solidFill>
                <a:latin typeface="Times New Roman"/>
              </a:rPr>
              <a:t>Data Sources                    </a:t>
            </a:r>
            <a:r>
              <a:rPr lang="en-US">
                <a:solidFill>
                  <a:schemeClr val="bg1">
                    <a:lumMod val="50000"/>
                  </a:schemeClr>
                </a:solidFill>
                <a:latin typeface="Times New Roman"/>
              </a:rPr>
              <a:t>Methodology</a:t>
            </a:r>
            <a:r>
              <a:rPr lang="en-US">
                <a:solidFill>
                  <a:schemeClr val="bg1"/>
                </a:solidFill>
                <a:latin typeface="Times New Roman"/>
              </a:rPr>
              <a:t>    </a:t>
            </a:r>
            <a:r>
              <a:rPr lang="en-US">
                <a:solidFill>
                  <a:srgbClr val="7F7F7F"/>
                </a:solidFill>
                <a:latin typeface="Times New Roman"/>
              </a:rPr>
              <a:t>                </a:t>
            </a:r>
            <a:r>
              <a:rPr lang="en-US">
                <a:solidFill>
                  <a:schemeClr val="bg1"/>
                </a:solidFill>
                <a:latin typeface="Times New Roman"/>
              </a:rPr>
              <a:t>Demo &amp; Conclusion</a:t>
            </a:r>
            <a:r>
              <a:rPr lang="en-US">
                <a:solidFill>
                  <a:schemeClr val="bg1"/>
                </a:solidFill>
                <a:latin typeface="Times New Roman"/>
                <a:cs typeface="Times New Roman"/>
              </a:rPr>
              <a:t>​</a:t>
            </a:r>
            <a:endParaRPr lang="en-US">
              <a:solidFill>
                <a:schemeClr val="bg1"/>
              </a:solidFill>
            </a:endParaRPr>
          </a:p>
        </p:txBody>
      </p:sp>
      <p:sp>
        <p:nvSpPr>
          <p:cNvPr id="6" name="TextBox 5">
            <a:extLst>
              <a:ext uri="{FF2B5EF4-FFF2-40B4-BE49-F238E27FC236}">
                <a16:creationId xmlns:a16="http://schemas.microsoft.com/office/drawing/2014/main" id="{7CD6B5F4-DAD7-2242-8BFB-2355919347F9}"/>
              </a:ext>
            </a:extLst>
          </p:cNvPr>
          <p:cNvSpPr txBox="1"/>
          <p:nvPr/>
        </p:nvSpPr>
        <p:spPr>
          <a:xfrm>
            <a:off x="1142999" y="1551877"/>
            <a:ext cx="97803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panose="02020603050405020304" pitchFamily="18" charset="0"/>
                <a:cs typeface="Times New Roman" panose="02020603050405020304" pitchFamily="18" charset="0"/>
              </a:rPr>
              <a:t>Your conversations are now private again</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0653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30742D40-658C-CDF7-A5C4-9A7AEFE455A9}"/>
              </a:ext>
            </a:extLst>
          </p:cNvPr>
          <p:cNvSpPr txBox="1"/>
          <p:nvPr/>
        </p:nvSpPr>
        <p:spPr>
          <a:xfrm>
            <a:off x="656590" y="448026"/>
            <a:ext cx="10878820" cy="436658"/>
          </a:xfrm>
          <a:prstGeom prst="rect">
            <a:avLst/>
          </a:prstGeom>
        </p:spPr>
        <p:txBody>
          <a:bodyPr vert="horz" wrap="square" lIns="0" tIns="13335" rIns="0" bIns="0" rtlCol="0" anchor="t">
            <a:spAutoFit/>
          </a:bodyPr>
          <a:lstStyle/>
          <a:p>
            <a:pPr algn="ctr">
              <a:lnSpc>
                <a:spcPts val="3300"/>
              </a:lnSpc>
            </a:pPr>
            <a:r>
              <a:rPr lang="en-US" sz="2800" b="1">
                <a:latin typeface="Times New Roman"/>
                <a:ea typeface="+mn-lt"/>
                <a:cs typeface="Times New Roman"/>
              </a:rPr>
              <a:t>Our solution improves the industry standard method in three ways</a:t>
            </a:r>
            <a:endParaRPr lang="en-US"/>
          </a:p>
        </p:txBody>
      </p:sp>
      <p:sp>
        <p:nvSpPr>
          <p:cNvPr id="3" name="object 44">
            <a:extLst>
              <a:ext uri="{FF2B5EF4-FFF2-40B4-BE49-F238E27FC236}">
                <a16:creationId xmlns:a16="http://schemas.microsoft.com/office/drawing/2014/main" id="{7AF765C9-4E47-C722-AE6E-EFE3BCC45084}"/>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36</a:t>
            </a:fld>
            <a:endParaRPr sz="1800">
              <a:latin typeface="Times New Roman"/>
              <a:cs typeface="Times New Roman"/>
            </a:endParaRPr>
          </a:p>
        </p:txBody>
      </p:sp>
      <p:sp>
        <p:nvSpPr>
          <p:cNvPr id="4" name="TextBox 1">
            <a:extLst>
              <a:ext uri="{FF2B5EF4-FFF2-40B4-BE49-F238E27FC236}">
                <a16:creationId xmlns:a16="http://schemas.microsoft.com/office/drawing/2014/main" id="{C1BF14D2-A08A-4E0D-937B-8434235EE140}"/>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rgbClr val="7F7F7F"/>
                </a:solidFill>
                <a:latin typeface="Times New Roman"/>
              </a:rPr>
              <a:t>Data Sources                    </a:t>
            </a:r>
            <a:r>
              <a:rPr lang="en-US">
                <a:solidFill>
                  <a:schemeClr val="bg1">
                    <a:lumMod val="50000"/>
                  </a:schemeClr>
                </a:solidFill>
                <a:latin typeface="Times New Roman"/>
              </a:rPr>
              <a:t>Methodology</a:t>
            </a:r>
            <a:r>
              <a:rPr lang="en-US">
                <a:solidFill>
                  <a:schemeClr val="bg1"/>
                </a:solidFill>
                <a:latin typeface="Times New Roman"/>
              </a:rPr>
              <a:t>    </a:t>
            </a:r>
            <a:r>
              <a:rPr lang="en-US">
                <a:solidFill>
                  <a:srgbClr val="7F7F7F"/>
                </a:solidFill>
                <a:latin typeface="Times New Roman"/>
              </a:rPr>
              <a:t>                </a:t>
            </a:r>
            <a:r>
              <a:rPr lang="en-US">
                <a:solidFill>
                  <a:schemeClr val="bg1"/>
                </a:solidFill>
                <a:latin typeface="Times New Roman"/>
              </a:rPr>
              <a:t>Demo &amp; Conclusion</a:t>
            </a:r>
            <a:r>
              <a:rPr lang="en-US">
                <a:solidFill>
                  <a:schemeClr val="bg1"/>
                </a:solidFill>
                <a:latin typeface="Times New Roman"/>
                <a:cs typeface="Times New Roman"/>
              </a:rPr>
              <a:t>​</a:t>
            </a:r>
            <a:endParaRPr lang="en-US">
              <a:solidFill>
                <a:schemeClr val="bg1"/>
              </a:solidFill>
            </a:endParaRPr>
          </a:p>
        </p:txBody>
      </p:sp>
      <p:sp>
        <p:nvSpPr>
          <p:cNvPr id="6" name="TextBox 5">
            <a:extLst>
              <a:ext uri="{FF2B5EF4-FFF2-40B4-BE49-F238E27FC236}">
                <a16:creationId xmlns:a16="http://schemas.microsoft.com/office/drawing/2014/main" id="{7CD6B5F4-DAD7-2242-8BFB-2355919347F9}"/>
              </a:ext>
            </a:extLst>
          </p:cNvPr>
          <p:cNvSpPr txBox="1"/>
          <p:nvPr/>
        </p:nvSpPr>
        <p:spPr>
          <a:xfrm>
            <a:off x="1142999" y="1551877"/>
            <a:ext cx="97803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panose="02020603050405020304" pitchFamily="18" charset="0"/>
                <a:cs typeface="Times New Roman" panose="02020603050405020304" pitchFamily="18" charset="0"/>
              </a:rPr>
              <a:t>Your conversations are now private again</a:t>
            </a:r>
            <a:endParaRPr lang="en-US">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3E24AA3-D23E-1A63-D502-0B8E7B5A825A}"/>
              </a:ext>
            </a:extLst>
          </p:cNvPr>
          <p:cNvSpPr txBox="1"/>
          <p:nvPr/>
        </p:nvSpPr>
        <p:spPr>
          <a:xfrm>
            <a:off x="1142999" y="3029413"/>
            <a:ext cx="97803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Less latency since wake-up word detection is local</a:t>
            </a:r>
          </a:p>
        </p:txBody>
      </p:sp>
    </p:spTree>
    <p:extLst>
      <p:ext uri="{BB962C8B-B14F-4D97-AF65-F5344CB8AC3E}">
        <p14:creationId xmlns:p14="http://schemas.microsoft.com/office/powerpoint/2010/main" val="2688234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30742D40-658C-CDF7-A5C4-9A7AEFE455A9}"/>
              </a:ext>
            </a:extLst>
          </p:cNvPr>
          <p:cNvSpPr txBox="1"/>
          <p:nvPr/>
        </p:nvSpPr>
        <p:spPr>
          <a:xfrm>
            <a:off x="656590" y="448026"/>
            <a:ext cx="10878820" cy="436658"/>
          </a:xfrm>
          <a:prstGeom prst="rect">
            <a:avLst/>
          </a:prstGeom>
        </p:spPr>
        <p:txBody>
          <a:bodyPr vert="horz" wrap="square" lIns="0" tIns="13335" rIns="0" bIns="0" rtlCol="0" anchor="t">
            <a:spAutoFit/>
          </a:bodyPr>
          <a:lstStyle/>
          <a:p>
            <a:pPr algn="ctr">
              <a:lnSpc>
                <a:spcPts val="3300"/>
              </a:lnSpc>
            </a:pPr>
            <a:r>
              <a:rPr lang="en-US" sz="2800" b="1">
                <a:latin typeface="Times New Roman"/>
                <a:ea typeface="+mn-lt"/>
                <a:cs typeface="Times New Roman"/>
              </a:rPr>
              <a:t>Our solution improves the industry standard method in three ways</a:t>
            </a:r>
            <a:endParaRPr lang="en-US"/>
          </a:p>
        </p:txBody>
      </p:sp>
      <p:sp>
        <p:nvSpPr>
          <p:cNvPr id="3" name="object 44">
            <a:extLst>
              <a:ext uri="{FF2B5EF4-FFF2-40B4-BE49-F238E27FC236}">
                <a16:creationId xmlns:a16="http://schemas.microsoft.com/office/drawing/2014/main" id="{7AF765C9-4E47-C722-AE6E-EFE3BCC45084}"/>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37</a:t>
            </a:fld>
            <a:endParaRPr sz="1800">
              <a:latin typeface="Times New Roman"/>
              <a:cs typeface="Times New Roman"/>
            </a:endParaRPr>
          </a:p>
        </p:txBody>
      </p:sp>
      <p:sp>
        <p:nvSpPr>
          <p:cNvPr id="4" name="TextBox 1">
            <a:extLst>
              <a:ext uri="{FF2B5EF4-FFF2-40B4-BE49-F238E27FC236}">
                <a16:creationId xmlns:a16="http://schemas.microsoft.com/office/drawing/2014/main" id="{C1BF14D2-A08A-4E0D-937B-8434235EE140}"/>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rgbClr val="7F7F7F"/>
                </a:solidFill>
                <a:latin typeface="Times New Roman"/>
              </a:rPr>
              <a:t>Data Sources                    </a:t>
            </a:r>
            <a:r>
              <a:rPr lang="en-US">
                <a:solidFill>
                  <a:schemeClr val="bg1">
                    <a:lumMod val="50000"/>
                  </a:schemeClr>
                </a:solidFill>
                <a:latin typeface="Times New Roman"/>
              </a:rPr>
              <a:t>Methodology</a:t>
            </a:r>
            <a:r>
              <a:rPr lang="en-US">
                <a:solidFill>
                  <a:schemeClr val="bg1"/>
                </a:solidFill>
                <a:latin typeface="Times New Roman"/>
              </a:rPr>
              <a:t>    </a:t>
            </a:r>
            <a:r>
              <a:rPr lang="en-US">
                <a:solidFill>
                  <a:srgbClr val="7F7F7F"/>
                </a:solidFill>
                <a:latin typeface="Times New Roman"/>
              </a:rPr>
              <a:t>                </a:t>
            </a:r>
            <a:r>
              <a:rPr lang="en-US">
                <a:solidFill>
                  <a:schemeClr val="bg1"/>
                </a:solidFill>
                <a:latin typeface="Times New Roman"/>
              </a:rPr>
              <a:t>Demo &amp; Conclusion</a:t>
            </a:r>
            <a:r>
              <a:rPr lang="en-US">
                <a:solidFill>
                  <a:schemeClr val="bg1"/>
                </a:solidFill>
                <a:latin typeface="Times New Roman"/>
                <a:cs typeface="Times New Roman"/>
              </a:rPr>
              <a:t>​</a:t>
            </a:r>
            <a:endParaRPr lang="en-US">
              <a:solidFill>
                <a:schemeClr val="bg1"/>
              </a:solidFill>
            </a:endParaRPr>
          </a:p>
        </p:txBody>
      </p:sp>
      <p:sp>
        <p:nvSpPr>
          <p:cNvPr id="6" name="TextBox 5">
            <a:extLst>
              <a:ext uri="{FF2B5EF4-FFF2-40B4-BE49-F238E27FC236}">
                <a16:creationId xmlns:a16="http://schemas.microsoft.com/office/drawing/2014/main" id="{7CD6B5F4-DAD7-2242-8BFB-2355919347F9}"/>
              </a:ext>
            </a:extLst>
          </p:cNvPr>
          <p:cNvSpPr txBox="1"/>
          <p:nvPr/>
        </p:nvSpPr>
        <p:spPr>
          <a:xfrm>
            <a:off x="1142999" y="1551877"/>
            <a:ext cx="97803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panose="02020603050405020304" pitchFamily="18" charset="0"/>
                <a:cs typeface="Times New Roman" panose="02020603050405020304" pitchFamily="18" charset="0"/>
              </a:rPr>
              <a:t>Your conversations are now private again</a:t>
            </a:r>
            <a:endParaRPr lang="en-US">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3E24AA3-D23E-1A63-D502-0B8E7B5A825A}"/>
              </a:ext>
            </a:extLst>
          </p:cNvPr>
          <p:cNvSpPr txBox="1"/>
          <p:nvPr/>
        </p:nvSpPr>
        <p:spPr>
          <a:xfrm>
            <a:off x="1142999" y="3029413"/>
            <a:ext cx="97803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Less latency since wake-up word detection is local</a:t>
            </a:r>
          </a:p>
        </p:txBody>
      </p:sp>
      <p:sp>
        <p:nvSpPr>
          <p:cNvPr id="8" name="TextBox 7">
            <a:extLst>
              <a:ext uri="{FF2B5EF4-FFF2-40B4-BE49-F238E27FC236}">
                <a16:creationId xmlns:a16="http://schemas.microsoft.com/office/drawing/2014/main" id="{6B560D73-B281-247C-1D07-58517897EDDD}"/>
              </a:ext>
            </a:extLst>
          </p:cNvPr>
          <p:cNvSpPr txBox="1"/>
          <p:nvPr/>
        </p:nvSpPr>
        <p:spPr>
          <a:xfrm>
            <a:off x="1142999" y="4506949"/>
            <a:ext cx="715977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panose="02020603050405020304" pitchFamily="18" charset="0"/>
                <a:cs typeface="Times New Roman" panose="02020603050405020304" pitchFamily="18" charset="0"/>
              </a:rPr>
              <a:t>Much less power used by avoiding complex calculations</a:t>
            </a:r>
          </a:p>
        </p:txBody>
      </p:sp>
    </p:spTree>
    <p:extLst>
      <p:ext uri="{BB962C8B-B14F-4D97-AF65-F5344CB8AC3E}">
        <p14:creationId xmlns:p14="http://schemas.microsoft.com/office/powerpoint/2010/main" val="3978692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45DDFD-525D-B732-8E94-0869BFD06AF0}"/>
              </a:ext>
            </a:extLst>
          </p:cNvPr>
          <p:cNvSpPr txBox="1"/>
          <p:nvPr/>
        </p:nvSpPr>
        <p:spPr>
          <a:xfrm>
            <a:off x="1330582" y="641830"/>
            <a:ext cx="9530835" cy="523220"/>
          </a:xfrm>
          <a:prstGeom prst="rect">
            <a:avLst/>
          </a:prstGeom>
          <a:noFill/>
        </p:spPr>
        <p:txBody>
          <a:bodyPr wrap="square" lIns="91440" tIns="45720" rIns="91440" bIns="45720" anchor="t">
            <a:spAutoFit/>
          </a:bodyPr>
          <a:lstStyle/>
          <a:p>
            <a:pPr marL="12700" algn="ctr">
              <a:spcBef>
                <a:spcPts val="105"/>
              </a:spcBef>
            </a:pPr>
            <a:r>
              <a:rPr lang="en-US" sz="2800" b="1">
                <a:latin typeface="Times New Roman"/>
                <a:cs typeface="Times New Roman"/>
              </a:rPr>
              <a:t>This framework can be used to expand applicable use cases</a:t>
            </a:r>
            <a:endParaRPr lang="en-US"/>
          </a:p>
        </p:txBody>
      </p:sp>
      <p:sp>
        <p:nvSpPr>
          <p:cNvPr id="4" name="object 44">
            <a:extLst>
              <a:ext uri="{FF2B5EF4-FFF2-40B4-BE49-F238E27FC236}">
                <a16:creationId xmlns:a16="http://schemas.microsoft.com/office/drawing/2014/main" id="{357066C0-5E61-B1D2-39FB-1825DB660243}"/>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38</a:t>
            </a:fld>
            <a:endParaRPr sz="1800">
              <a:latin typeface="Times New Roman"/>
              <a:cs typeface="Times New Roman"/>
            </a:endParaRPr>
          </a:p>
        </p:txBody>
      </p:sp>
      <p:sp>
        <p:nvSpPr>
          <p:cNvPr id="6" name="TextBox 5">
            <a:extLst>
              <a:ext uri="{FF2B5EF4-FFF2-40B4-BE49-F238E27FC236}">
                <a16:creationId xmlns:a16="http://schemas.microsoft.com/office/drawing/2014/main" id="{93AAE79F-4FAC-2ACD-FF21-605F964AAA6A}"/>
              </a:ext>
            </a:extLst>
          </p:cNvPr>
          <p:cNvSpPr txBox="1"/>
          <p:nvPr/>
        </p:nvSpPr>
        <p:spPr>
          <a:xfrm>
            <a:off x="1247887" y="1678193"/>
            <a:ext cx="8971878" cy="1569660"/>
          </a:xfrm>
          <a:prstGeom prst="rect">
            <a:avLst/>
          </a:prstGeom>
          <a:noFill/>
        </p:spPr>
        <p:txBody>
          <a:bodyPr wrap="square" lIns="91440" tIns="45720" rIns="91440" bIns="45720" rtlCol="0" anchor="t">
            <a:spAutoFit/>
          </a:bodyPr>
          <a:lstStyle/>
          <a:p>
            <a:r>
              <a:rPr lang="en-US" sz="2400">
                <a:latin typeface="Times New Roman"/>
                <a:cs typeface="Times New Roman"/>
              </a:rPr>
              <a:t>Model is proven to work on the entirety of google speech commands, and now can be trained on other words depending on the product’s needs. </a:t>
            </a:r>
            <a:endParaRPr lang="en-US" sz="2400">
              <a:ea typeface="+mn-lt"/>
              <a:cs typeface="+mn-lt"/>
            </a:endParaRPr>
          </a:p>
          <a:p>
            <a:pPr marL="285750" indent="-285750">
              <a:buFont typeface="Arial" panose="020B0604020202020204" pitchFamily="34" charset="0"/>
              <a:buChar char="•"/>
            </a:pPr>
            <a:endParaRPr lang="en-US" sz="2400" b="1">
              <a:latin typeface="Times New Roman" panose="02020603050405020304" pitchFamily="18" charset="0"/>
              <a:cs typeface="Times New Roman" panose="02020603050405020304" pitchFamily="18" charset="0"/>
            </a:endParaRPr>
          </a:p>
        </p:txBody>
      </p:sp>
      <p:sp>
        <p:nvSpPr>
          <p:cNvPr id="7" name="TextBox 1">
            <a:extLst>
              <a:ext uri="{FF2B5EF4-FFF2-40B4-BE49-F238E27FC236}">
                <a16:creationId xmlns:a16="http://schemas.microsoft.com/office/drawing/2014/main" id="{2D1B7AC7-8E80-45FA-7E77-A0E7ACED4360}"/>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rgbClr val="7F7F7F"/>
                </a:solidFill>
                <a:latin typeface="Times New Roman"/>
              </a:rPr>
              <a:t>Data Sources                    </a:t>
            </a:r>
            <a:r>
              <a:rPr lang="en-US">
                <a:solidFill>
                  <a:schemeClr val="bg1">
                    <a:lumMod val="50000"/>
                  </a:schemeClr>
                </a:solidFill>
                <a:latin typeface="Times New Roman"/>
              </a:rPr>
              <a:t>Methodology</a:t>
            </a:r>
            <a:r>
              <a:rPr lang="en-US">
                <a:solidFill>
                  <a:schemeClr val="bg1"/>
                </a:solidFill>
                <a:latin typeface="Times New Roman"/>
              </a:rPr>
              <a:t>    </a:t>
            </a:r>
            <a:r>
              <a:rPr lang="en-US">
                <a:solidFill>
                  <a:srgbClr val="7F7F7F"/>
                </a:solidFill>
                <a:latin typeface="Times New Roman"/>
              </a:rPr>
              <a:t>                </a:t>
            </a:r>
            <a:r>
              <a:rPr lang="en-US">
                <a:solidFill>
                  <a:schemeClr val="bg1"/>
                </a:solidFill>
                <a:latin typeface="Times New Roman"/>
              </a:rPr>
              <a:t>Demo &amp; Conclusion</a:t>
            </a:r>
            <a:r>
              <a:rPr lang="en-US">
                <a:solidFill>
                  <a:schemeClr val="bg1"/>
                </a:solidFill>
                <a:latin typeface="Times New Roman"/>
                <a:cs typeface="Times New Roman"/>
              </a:rPr>
              <a:t>​</a:t>
            </a:r>
            <a:endParaRPr lang="en-US">
              <a:solidFill>
                <a:schemeClr val="bg1"/>
              </a:solidFill>
            </a:endParaRPr>
          </a:p>
        </p:txBody>
      </p:sp>
    </p:spTree>
    <p:extLst>
      <p:ext uri="{BB962C8B-B14F-4D97-AF65-F5344CB8AC3E}">
        <p14:creationId xmlns:p14="http://schemas.microsoft.com/office/powerpoint/2010/main" val="1844080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45DDFD-525D-B732-8E94-0869BFD06AF0}"/>
              </a:ext>
            </a:extLst>
          </p:cNvPr>
          <p:cNvSpPr txBox="1"/>
          <p:nvPr/>
        </p:nvSpPr>
        <p:spPr>
          <a:xfrm>
            <a:off x="1330582" y="641830"/>
            <a:ext cx="9530835" cy="523220"/>
          </a:xfrm>
          <a:prstGeom prst="rect">
            <a:avLst/>
          </a:prstGeom>
          <a:noFill/>
        </p:spPr>
        <p:txBody>
          <a:bodyPr wrap="square" lIns="91440" tIns="45720" rIns="91440" bIns="45720" anchor="t">
            <a:spAutoFit/>
          </a:bodyPr>
          <a:lstStyle/>
          <a:p>
            <a:pPr marL="12700" algn="ctr">
              <a:spcBef>
                <a:spcPts val="105"/>
              </a:spcBef>
            </a:pPr>
            <a:r>
              <a:rPr lang="en-US" sz="2800" b="1">
                <a:latin typeface="Times New Roman"/>
                <a:cs typeface="Times New Roman"/>
              </a:rPr>
              <a:t>This framework can be used to expand applicable use cases</a:t>
            </a:r>
            <a:endParaRPr lang="en-US"/>
          </a:p>
        </p:txBody>
      </p:sp>
      <p:sp>
        <p:nvSpPr>
          <p:cNvPr id="4" name="object 44">
            <a:extLst>
              <a:ext uri="{FF2B5EF4-FFF2-40B4-BE49-F238E27FC236}">
                <a16:creationId xmlns:a16="http://schemas.microsoft.com/office/drawing/2014/main" id="{357066C0-5E61-B1D2-39FB-1825DB660243}"/>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39</a:t>
            </a:fld>
            <a:endParaRPr sz="1800">
              <a:latin typeface="Times New Roman"/>
              <a:cs typeface="Times New Roman"/>
            </a:endParaRPr>
          </a:p>
        </p:txBody>
      </p:sp>
      <p:sp>
        <p:nvSpPr>
          <p:cNvPr id="6" name="TextBox 5">
            <a:extLst>
              <a:ext uri="{FF2B5EF4-FFF2-40B4-BE49-F238E27FC236}">
                <a16:creationId xmlns:a16="http://schemas.microsoft.com/office/drawing/2014/main" id="{93AAE79F-4FAC-2ACD-FF21-605F964AAA6A}"/>
              </a:ext>
            </a:extLst>
          </p:cNvPr>
          <p:cNvSpPr txBox="1"/>
          <p:nvPr/>
        </p:nvSpPr>
        <p:spPr>
          <a:xfrm>
            <a:off x="1247887" y="1678193"/>
            <a:ext cx="8971878" cy="3046988"/>
          </a:xfrm>
          <a:prstGeom prst="rect">
            <a:avLst/>
          </a:prstGeom>
          <a:noFill/>
        </p:spPr>
        <p:txBody>
          <a:bodyPr wrap="square" lIns="91440" tIns="45720" rIns="91440" bIns="45720" rtlCol="0" anchor="t">
            <a:spAutoFit/>
          </a:bodyPr>
          <a:lstStyle/>
          <a:p>
            <a:r>
              <a:rPr lang="en-US" sz="2400">
                <a:latin typeface="Times New Roman"/>
                <a:cs typeface="Times New Roman"/>
              </a:rPr>
              <a:t>Model is proven to work on the entirety of google speech commands, and now can be trained on other words depending on the product’s needs. </a:t>
            </a:r>
            <a:endParaRPr lang="en-US" sz="2400">
              <a:ea typeface="+mn-lt"/>
              <a:cs typeface="+mn-lt"/>
            </a:endParaRPr>
          </a:p>
          <a:p>
            <a:endParaRPr lang="en-US" sz="2400">
              <a:latin typeface="Times New Roman"/>
              <a:cs typeface="Times New Roman"/>
            </a:endParaRPr>
          </a:p>
          <a:p>
            <a:r>
              <a:rPr lang="en-US" sz="2400">
                <a:latin typeface="Times New Roman"/>
                <a:cs typeface="Times New Roman"/>
              </a:rPr>
              <a:t>Once the MAX78000 is in production it will be the </a:t>
            </a:r>
            <a:r>
              <a:rPr lang="en-US" sz="2400" b="1">
                <a:latin typeface="Times New Roman"/>
                <a:cs typeface="Times New Roman"/>
              </a:rPr>
              <a:t>most efficient microchip on the market </a:t>
            </a:r>
            <a:r>
              <a:rPr lang="en-US" sz="2400">
                <a:latin typeface="Times New Roman"/>
                <a:cs typeface="Times New Roman"/>
              </a:rPr>
              <a:t>that does not upload your data over the internet.</a:t>
            </a:r>
            <a:endParaRPr lang="en-US">
              <a:cs typeface="Calibri"/>
            </a:endParaRPr>
          </a:p>
          <a:p>
            <a:pPr marL="285750" indent="-285750">
              <a:buFont typeface="Arial" panose="020B0604020202020204" pitchFamily="34" charset="0"/>
              <a:buChar char="•"/>
            </a:pPr>
            <a:endParaRPr lang="en-US" sz="2400" b="1">
              <a:latin typeface="Times New Roman" panose="02020603050405020304" pitchFamily="18" charset="0"/>
              <a:cs typeface="Times New Roman" panose="02020603050405020304" pitchFamily="18" charset="0"/>
            </a:endParaRPr>
          </a:p>
        </p:txBody>
      </p:sp>
      <p:sp>
        <p:nvSpPr>
          <p:cNvPr id="7" name="TextBox 1">
            <a:extLst>
              <a:ext uri="{FF2B5EF4-FFF2-40B4-BE49-F238E27FC236}">
                <a16:creationId xmlns:a16="http://schemas.microsoft.com/office/drawing/2014/main" id="{2D1B7AC7-8E80-45FA-7E77-A0E7ACED4360}"/>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rgbClr val="7F7F7F"/>
                </a:solidFill>
                <a:latin typeface="Times New Roman"/>
              </a:rPr>
              <a:t>Data Sources                    </a:t>
            </a:r>
            <a:r>
              <a:rPr lang="en-US">
                <a:solidFill>
                  <a:schemeClr val="bg1">
                    <a:lumMod val="50000"/>
                  </a:schemeClr>
                </a:solidFill>
                <a:latin typeface="Times New Roman"/>
              </a:rPr>
              <a:t>Methodology</a:t>
            </a:r>
            <a:r>
              <a:rPr lang="en-US">
                <a:solidFill>
                  <a:schemeClr val="bg1"/>
                </a:solidFill>
                <a:latin typeface="Times New Roman"/>
              </a:rPr>
              <a:t>    </a:t>
            </a:r>
            <a:r>
              <a:rPr lang="en-US">
                <a:solidFill>
                  <a:srgbClr val="7F7F7F"/>
                </a:solidFill>
                <a:latin typeface="Times New Roman"/>
              </a:rPr>
              <a:t>                </a:t>
            </a:r>
            <a:r>
              <a:rPr lang="en-US">
                <a:solidFill>
                  <a:schemeClr val="bg1"/>
                </a:solidFill>
                <a:latin typeface="Times New Roman"/>
              </a:rPr>
              <a:t>Demo &amp; Conclusion</a:t>
            </a:r>
            <a:r>
              <a:rPr lang="en-US">
                <a:solidFill>
                  <a:schemeClr val="bg1"/>
                </a:solidFill>
                <a:latin typeface="Times New Roman"/>
                <a:cs typeface="Times New Roman"/>
              </a:rPr>
              <a:t>​</a:t>
            </a:r>
            <a:endParaRPr lang="en-US">
              <a:solidFill>
                <a:schemeClr val="bg1"/>
              </a:solidFill>
            </a:endParaRPr>
          </a:p>
        </p:txBody>
      </p:sp>
    </p:spTree>
    <p:extLst>
      <p:ext uri="{BB962C8B-B14F-4D97-AF65-F5344CB8AC3E}">
        <p14:creationId xmlns:p14="http://schemas.microsoft.com/office/powerpoint/2010/main" val="3475027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E21B69-DF44-8EAF-A72A-233E2D9E34DB}"/>
              </a:ext>
            </a:extLst>
          </p:cNvPr>
          <p:cNvSpPr txBox="1"/>
          <p:nvPr/>
        </p:nvSpPr>
        <p:spPr>
          <a:xfrm>
            <a:off x="6625598" y="2036249"/>
            <a:ext cx="4976854" cy="369332"/>
          </a:xfrm>
          <a:prstGeom prst="rect">
            <a:avLst/>
          </a:prstGeom>
          <a:noFill/>
        </p:spPr>
        <p:txBody>
          <a:bodyPr wrap="square" lIns="91440" tIns="45720" rIns="91440" bIns="45720" rtlCol="0" anchor="t">
            <a:spAutoFit/>
          </a:bodyPr>
          <a:lstStyle/>
          <a:p>
            <a:pPr algn="r"/>
            <a:r>
              <a:rPr lang="en-US">
                <a:solidFill>
                  <a:schemeClr val="bg1"/>
                </a:solidFill>
                <a:ea typeface="+mn-lt"/>
                <a:cs typeface="+mn-lt"/>
              </a:rPr>
              <a:t>. </a:t>
            </a:r>
            <a:r>
              <a:rPr lang="en-US" altLang="ko-KR">
                <a:solidFill>
                  <a:schemeClr val="bg1"/>
                </a:solidFill>
                <a:cs typeface="Arial"/>
              </a:rPr>
              <a:t> </a:t>
            </a:r>
            <a:endParaRPr lang="en-US" altLang="ko-KR">
              <a:solidFill>
                <a:schemeClr val="bg1"/>
              </a:solidFill>
              <a:cs typeface="Arial" pitchFamily="34" charset="0"/>
            </a:endParaRPr>
          </a:p>
        </p:txBody>
      </p:sp>
      <p:pic>
        <p:nvPicPr>
          <p:cNvPr id="12" name="Picture 2" descr="Text&#10;&#10;Description automatically generated">
            <a:extLst>
              <a:ext uri="{FF2B5EF4-FFF2-40B4-BE49-F238E27FC236}">
                <a16:creationId xmlns:a16="http://schemas.microsoft.com/office/drawing/2014/main" id="{15853B28-0010-BA2C-B6AB-F1D0BC29EE80}"/>
              </a:ext>
            </a:extLst>
          </p:cNvPr>
          <p:cNvPicPr>
            <a:picLocks noChangeAspect="1"/>
          </p:cNvPicPr>
          <p:nvPr/>
        </p:nvPicPr>
        <p:blipFill>
          <a:blip r:embed="rId3"/>
          <a:stretch>
            <a:fillRect/>
          </a:stretch>
        </p:blipFill>
        <p:spPr>
          <a:xfrm>
            <a:off x="3506704" y="738699"/>
            <a:ext cx="5180096" cy="1742552"/>
          </a:xfrm>
          <a:prstGeom prst="rect">
            <a:avLst/>
          </a:prstGeom>
        </p:spPr>
      </p:pic>
      <p:sp>
        <p:nvSpPr>
          <p:cNvPr id="4" name="Rectangle 3">
            <a:extLst>
              <a:ext uri="{FF2B5EF4-FFF2-40B4-BE49-F238E27FC236}">
                <a16:creationId xmlns:a16="http://schemas.microsoft.com/office/drawing/2014/main" id="{5833335E-64A7-3F88-6143-7D354CC69B56}"/>
              </a:ext>
            </a:extLst>
          </p:cNvPr>
          <p:cNvSpPr/>
          <p:nvPr/>
        </p:nvSpPr>
        <p:spPr>
          <a:xfrm>
            <a:off x="2079458" y="2570747"/>
            <a:ext cx="8031077" cy="3238498"/>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9FD19D7-0AF7-473C-A4F3-35F106A2A8F6}"/>
              </a:ext>
            </a:extLst>
          </p:cNvPr>
          <p:cNvSpPr txBox="1"/>
          <p:nvPr/>
        </p:nvSpPr>
        <p:spPr>
          <a:xfrm>
            <a:off x="3102027" y="2729419"/>
            <a:ext cx="6078664" cy="3416320"/>
          </a:xfrm>
          <a:prstGeom prst="rect">
            <a:avLst/>
          </a:prstGeom>
          <a:noFill/>
        </p:spPr>
        <p:txBody>
          <a:bodyPr wrap="square" lIns="91440" tIns="45720" rIns="91440" bIns="45720" rtlCol="0" anchor="t">
            <a:spAutoFit/>
          </a:bodyPr>
          <a:lstStyle/>
          <a:p>
            <a:pPr algn="ctr"/>
            <a:r>
              <a:rPr lang="en-US" altLang="ko-KR" sz="3600" dirty="0">
                <a:solidFill>
                  <a:schemeClr val="bg1"/>
                </a:solidFill>
                <a:cs typeface="Arial"/>
              </a:rPr>
              <a:t> </a:t>
            </a:r>
            <a:r>
              <a:rPr lang="en-US" altLang="ko-KR" sz="3600" b="1" dirty="0">
                <a:solidFill>
                  <a:schemeClr val="bg1"/>
                </a:solidFill>
                <a:latin typeface="Garamond"/>
                <a:cs typeface="Arial"/>
              </a:rPr>
              <a:t>Maxim Integrated</a:t>
            </a:r>
            <a:r>
              <a:rPr lang="en-US" sz="3600" dirty="0">
                <a:solidFill>
                  <a:schemeClr val="bg1"/>
                </a:solidFill>
                <a:latin typeface="Garamond"/>
                <a:ea typeface="+mn-lt"/>
                <a:cs typeface="+mn-lt"/>
              </a:rPr>
              <a:t> designs, manufactures, and sells analog and mixed signal integrated circuits for numerous industries. </a:t>
            </a:r>
            <a:r>
              <a:rPr lang="en-US" altLang="ko-KR" sz="3600" dirty="0">
                <a:solidFill>
                  <a:schemeClr val="bg1"/>
                </a:solidFill>
                <a:latin typeface="Garamond"/>
                <a:cs typeface="Arial"/>
              </a:rPr>
              <a:t> </a:t>
            </a:r>
            <a:endParaRPr lang="en-US" sz="3600" dirty="0">
              <a:solidFill>
                <a:schemeClr val="bg1"/>
              </a:solidFill>
              <a:latin typeface="Garamond"/>
              <a:cs typeface="Arial"/>
            </a:endParaRPr>
          </a:p>
          <a:p>
            <a:pPr algn="r"/>
            <a:endParaRPr lang="en-US" sz="3600" dirty="0">
              <a:solidFill>
                <a:schemeClr val="bg1"/>
              </a:solidFill>
              <a:cs typeface="Arial"/>
            </a:endParaRPr>
          </a:p>
        </p:txBody>
      </p:sp>
      <p:graphicFrame>
        <p:nvGraphicFramePr>
          <p:cNvPr id="7" name="Diagram 7">
            <a:extLst>
              <a:ext uri="{FF2B5EF4-FFF2-40B4-BE49-F238E27FC236}">
                <a16:creationId xmlns:a16="http://schemas.microsoft.com/office/drawing/2014/main" id="{7FC99060-0399-CCC1-164C-2890AFEA3C96}"/>
              </a:ext>
            </a:extLst>
          </p:cNvPr>
          <p:cNvGraphicFramePr/>
          <p:nvPr>
            <p:extLst>
              <p:ext uri="{D42A27DB-BD31-4B8C-83A1-F6EECF244321}">
                <p14:modId xmlns:p14="http://schemas.microsoft.com/office/powerpoint/2010/main" val="2245749473"/>
              </p:ext>
            </p:extLst>
          </p:nvPr>
        </p:nvGraphicFramePr>
        <p:xfrm>
          <a:off x="90238" y="6152145"/>
          <a:ext cx="1012659" cy="880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04339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3" cstate="print"/>
            <a:stretch>
              <a:fillRect/>
            </a:stretch>
          </p:blipFill>
          <p:spPr>
            <a:xfrm>
              <a:off x="0" y="0"/>
              <a:ext cx="12192000" cy="6858000"/>
            </a:xfrm>
            <a:prstGeom prst="rect">
              <a:avLst/>
            </a:prstGeom>
          </p:spPr>
        </p:pic>
        <p:sp>
          <p:nvSpPr>
            <p:cNvPr id="4" name="object 4"/>
            <p:cNvSpPr/>
            <p:nvPr/>
          </p:nvSpPr>
          <p:spPr>
            <a:xfrm>
              <a:off x="265175" y="228600"/>
              <a:ext cx="11658600" cy="6400800"/>
            </a:xfrm>
            <a:custGeom>
              <a:avLst/>
              <a:gdLst/>
              <a:ahLst/>
              <a:cxnLst/>
              <a:rect l="l" t="t" r="r" b="b"/>
              <a:pathLst>
                <a:path w="11658600" h="6400800">
                  <a:moveTo>
                    <a:pt x="0" y="6400800"/>
                  </a:moveTo>
                  <a:lnTo>
                    <a:pt x="11658600" y="6400800"/>
                  </a:lnTo>
                  <a:lnTo>
                    <a:pt x="11658600" y="0"/>
                  </a:lnTo>
                  <a:lnTo>
                    <a:pt x="0" y="0"/>
                  </a:lnTo>
                  <a:lnTo>
                    <a:pt x="0" y="6400800"/>
                  </a:lnTo>
                  <a:close/>
                </a:path>
              </a:pathLst>
            </a:custGeom>
            <a:ln w="15875">
              <a:solidFill>
                <a:srgbClr val="BEBEBE"/>
              </a:solidFill>
            </a:ln>
          </p:spPr>
          <p:txBody>
            <a:bodyPr wrap="square" lIns="0" tIns="0" rIns="0" bIns="0" rtlCol="0"/>
            <a:lstStyle/>
            <a:p>
              <a:endParaRPr/>
            </a:p>
          </p:txBody>
        </p:sp>
        <p:pic>
          <p:nvPicPr>
            <p:cNvPr id="5" name="object 5"/>
            <p:cNvPicPr/>
            <p:nvPr/>
          </p:nvPicPr>
          <p:blipFill>
            <a:blip r:embed="rId4" cstate="print"/>
            <a:stretch>
              <a:fillRect/>
            </a:stretch>
          </p:blipFill>
          <p:spPr>
            <a:xfrm>
              <a:off x="10561319" y="5257800"/>
              <a:ext cx="903731" cy="1146048"/>
            </a:xfrm>
            <a:prstGeom prst="rect">
              <a:avLst/>
            </a:prstGeom>
          </p:spPr>
        </p:pic>
      </p:grpSp>
      <p:sp>
        <p:nvSpPr>
          <p:cNvPr id="6" name="object 6"/>
          <p:cNvSpPr txBox="1">
            <a:spLocks noGrp="1"/>
          </p:cNvSpPr>
          <p:nvPr>
            <p:ph type="title"/>
          </p:nvPr>
        </p:nvSpPr>
        <p:spPr>
          <a:xfrm>
            <a:off x="1145539" y="919937"/>
            <a:ext cx="3046095" cy="848994"/>
          </a:xfrm>
          <a:prstGeom prst="rect">
            <a:avLst/>
          </a:prstGeom>
        </p:spPr>
        <p:txBody>
          <a:bodyPr vert="horz" wrap="square" lIns="0" tIns="12700" rIns="0" bIns="0" rtlCol="0">
            <a:spAutoFit/>
          </a:bodyPr>
          <a:lstStyle/>
          <a:p>
            <a:pPr marL="12700">
              <a:lnSpc>
                <a:spcPct val="100000"/>
              </a:lnSpc>
              <a:spcBef>
                <a:spcPts val="100"/>
              </a:spcBef>
            </a:pPr>
            <a:r>
              <a:rPr sz="5400" b="0" spc="-45">
                <a:solidFill>
                  <a:srgbClr val="BEBEBE"/>
                </a:solidFill>
                <a:latin typeface="Times New Roman"/>
                <a:cs typeface="Times New Roman"/>
              </a:rPr>
              <a:t>Thank</a:t>
            </a:r>
            <a:r>
              <a:rPr sz="5400" b="0" spc="-85">
                <a:solidFill>
                  <a:srgbClr val="BEBEBE"/>
                </a:solidFill>
                <a:latin typeface="Times New Roman"/>
                <a:cs typeface="Times New Roman"/>
              </a:rPr>
              <a:t> </a:t>
            </a:r>
            <a:r>
              <a:rPr sz="5400" b="0" spc="-155">
                <a:solidFill>
                  <a:srgbClr val="BEBEBE"/>
                </a:solidFill>
                <a:latin typeface="Times New Roman"/>
                <a:cs typeface="Times New Roman"/>
              </a:rPr>
              <a:t>you.</a:t>
            </a:r>
            <a:endParaRPr sz="5400">
              <a:latin typeface="Times New Roman"/>
              <a:cs typeface="Times New Roman"/>
            </a:endParaRPr>
          </a:p>
        </p:txBody>
      </p:sp>
      <p:sp>
        <p:nvSpPr>
          <p:cNvPr id="7" name="object 7"/>
          <p:cNvSpPr txBox="1"/>
          <p:nvPr/>
        </p:nvSpPr>
        <p:spPr>
          <a:xfrm>
            <a:off x="1145539" y="2721745"/>
            <a:ext cx="8769935" cy="2555828"/>
          </a:xfrm>
          <a:prstGeom prst="rect">
            <a:avLst/>
          </a:prstGeom>
        </p:spPr>
        <p:txBody>
          <a:bodyPr vert="horz" wrap="square" lIns="0" tIns="57150" rIns="0" bIns="0" rtlCol="0" anchor="t">
            <a:spAutoFit/>
          </a:bodyPr>
          <a:lstStyle/>
          <a:p>
            <a:pPr marL="12700">
              <a:lnSpc>
                <a:spcPct val="100000"/>
              </a:lnSpc>
              <a:spcBef>
                <a:spcPts val="450"/>
              </a:spcBef>
            </a:pPr>
            <a:r>
              <a:rPr sz="4000" i="1" spc="-360">
                <a:solidFill>
                  <a:srgbClr val="FFCCCC"/>
                </a:solidFill>
                <a:latin typeface="Times New Roman"/>
                <a:cs typeface="Times New Roman"/>
              </a:rPr>
              <a:t>Special</a:t>
            </a:r>
            <a:r>
              <a:rPr sz="4000" i="1" spc="-5">
                <a:solidFill>
                  <a:srgbClr val="FFCCCC"/>
                </a:solidFill>
                <a:latin typeface="Times New Roman"/>
                <a:cs typeface="Times New Roman"/>
              </a:rPr>
              <a:t> </a:t>
            </a:r>
            <a:r>
              <a:rPr sz="4000" i="1" spc="-200">
                <a:solidFill>
                  <a:srgbClr val="FFCCCC"/>
                </a:solidFill>
                <a:latin typeface="Times New Roman"/>
                <a:cs typeface="Times New Roman"/>
              </a:rPr>
              <a:t>thanks</a:t>
            </a:r>
            <a:r>
              <a:rPr sz="4000" i="1" spc="5">
                <a:solidFill>
                  <a:srgbClr val="FFCCCC"/>
                </a:solidFill>
                <a:latin typeface="Times New Roman"/>
                <a:cs typeface="Times New Roman"/>
              </a:rPr>
              <a:t> </a:t>
            </a:r>
            <a:r>
              <a:rPr sz="4000" i="1" spc="-85">
                <a:solidFill>
                  <a:srgbClr val="FFCCCC"/>
                </a:solidFill>
                <a:latin typeface="Times New Roman"/>
                <a:cs typeface="Times New Roman"/>
              </a:rPr>
              <a:t>to…</a:t>
            </a:r>
            <a:endParaRPr sz="4000">
              <a:latin typeface="Times New Roman"/>
              <a:cs typeface="Times New Roman"/>
            </a:endParaRPr>
          </a:p>
          <a:p>
            <a:pPr marL="584200" indent="-572135">
              <a:spcBef>
                <a:spcPts val="1465"/>
              </a:spcBef>
              <a:buSzPct val="142857"/>
              <a:buFont typeface="Arial"/>
              <a:buChar char="•"/>
              <a:tabLst>
                <a:tab pos="584200" algn="l"/>
                <a:tab pos="584835" algn="l"/>
              </a:tabLst>
            </a:pPr>
            <a:r>
              <a:rPr sz="2800" i="1" spc="-200">
                <a:solidFill>
                  <a:srgbClr val="FFFFFF"/>
                </a:solidFill>
                <a:latin typeface="Times New Roman"/>
                <a:cs typeface="Times New Roman"/>
              </a:rPr>
              <a:t>Don</a:t>
            </a:r>
            <a:r>
              <a:rPr sz="2800" i="1" spc="10">
                <a:solidFill>
                  <a:srgbClr val="FFFFFF"/>
                </a:solidFill>
                <a:latin typeface="Times New Roman"/>
                <a:cs typeface="Times New Roman"/>
              </a:rPr>
              <a:t> </a:t>
            </a:r>
            <a:r>
              <a:rPr sz="2800" i="1" spc="-265" err="1">
                <a:solidFill>
                  <a:srgbClr val="FFFFFF"/>
                </a:solidFill>
                <a:latin typeface="Times New Roman"/>
                <a:cs typeface="Times New Roman"/>
              </a:rPr>
              <a:t>Patchell</a:t>
            </a:r>
            <a:endParaRPr sz="2800">
              <a:latin typeface="Times New Roman"/>
              <a:cs typeface="Times New Roman"/>
            </a:endParaRPr>
          </a:p>
          <a:p>
            <a:pPr marL="584200" indent="-572135">
              <a:spcBef>
                <a:spcPts val="1465"/>
              </a:spcBef>
              <a:buSzPct val="142857"/>
              <a:buFont typeface="Arial"/>
              <a:buChar char="•"/>
              <a:tabLst>
                <a:tab pos="584200" algn="l"/>
                <a:tab pos="584835" algn="l"/>
              </a:tabLst>
            </a:pPr>
            <a:r>
              <a:rPr lang="en-US" sz="2800" i="1" spc="-265" err="1">
                <a:solidFill>
                  <a:srgbClr val="FFFFFF"/>
                </a:solidFill>
                <a:latin typeface="Times New Roman"/>
                <a:cs typeface="Times New Roman"/>
              </a:rPr>
              <a:t>Gizem</a:t>
            </a:r>
            <a:r>
              <a:rPr lang="en-US" sz="2800" i="1" spc="-265">
                <a:solidFill>
                  <a:srgbClr val="FFFFFF"/>
                </a:solidFill>
                <a:latin typeface="Times New Roman"/>
                <a:cs typeface="Times New Roman"/>
              </a:rPr>
              <a:t> Aydin, PhD</a:t>
            </a:r>
            <a:endParaRPr lang="en-US" sz="2800" spc="-265">
              <a:solidFill>
                <a:srgbClr val="000000"/>
              </a:solidFill>
              <a:latin typeface="Calibri"/>
              <a:cs typeface="Calibri"/>
            </a:endParaRPr>
          </a:p>
          <a:p>
            <a:pPr marL="584200" indent="-572135">
              <a:spcBef>
                <a:spcPts val="1550"/>
              </a:spcBef>
              <a:buSzPct val="142857"/>
              <a:buFont typeface="Arial,Sans-Serif"/>
              <a:buChar char="•"/>
              <a:tabLst>
                <a:tab pos="584200" algn="l"/>
                <a:tab pos="584835" algn="l"/>
              </a:tabLst>
            </a:pPr>
            <a:r>
              <a:rPr sz="2800" i="1" spc="-315">
                <a:solidFill>
                  <a:srgbClr val="FFFFFF"/>
                </a:solidFill>
                <a:latin typeface="Times New Roman"/>
                <a:cs typeface="Times New Roman"/>
              </a:rPr>
              <a:t>Prominenc</a:t>
            </a:r>
            <a:r>
              <a:rPr sz="2800" i="1" spc="-280">
                <a:solidFill>
                  <a:srgbClr val="FFFFFF"/>
                </a:solidFill>
                <a:latin typeface="Times New Roman"/>
                <a:cs typeface="Times New Roman"/>
              </a:rPr>
              <a:t>e</a:t>
            </a:r>
            <a:r>
              <a:rPr sz="2800" i="1" spc="5">
                <a:solidFill>
                  <a:srgbClr val="FFFFFF"/>
                </a:solidFill>
                <a:latin typeface="Times New Roman"/>
                <a:cs typeface="Times New Roman"/>
              </a:rPr>
              <a:t> </a:t>
            </a:r>
            <a:r>
              <a:rPr sz="2800" i="1" spc="-165">
                <a:solidFill>
                  <a:srgbClr val="FFFFFF"/>
                </a:solidFill>
                <a:latin typeface="Times New Roman"/>
                <a:cs typeface="Times New Roman"/>
              </a:rPr>
              <a:t>Advis</a:t>
            </a:r>
            <a:r>
              <a:rPr sz="2800" i="1" spc="-190">
                <a:solidFill>
                  <a:srgbClr val="FFFFFF"/>
                </a:solidFill>
                <a:latin typeface="Times New Roman"/>
                <a:cs typeface="Times New Roman"/>
              </a:rPr>
              <a:t>o</a:t>
            </a:r>
            <a:r>
              <a:rPr sz="2800" i="1" spc="-300">
                <a:solidFill>
                  <a:srgbClr val="FFFFFF"/>
                </a:solidFill>
                <a:latin typeface="Times New Roman"/>
                <a:cs typeface="Times New Roman"/>
              </a:rPr>
              <a:t>rs</a:t>
            </a:r>
            <a:r>
              <a:rPr sz="2800" i="1" spc="-254">
                <a:solidFill>
                  <a:srgbClr val="FFFFFF"/>
                </a:solidFill>
                <a:latin typeface="Times New Roman"/>
                <a:cs typeface="Times New Roman"/>
              </a:rPr>
              <a:t>:</a:t>
            </a:r>
            <a:r>
              <a:rPr sz="2800" i="1" spc="-5">
                <a:solidFill>
                  <a:srgbClr val="FFFFFF"/>
                </a:solidFill>
                <a:latin typeface="Times New Roman"/>
                <a:cs typeface="Times New Roman"/>
              </a:rPr>
              <a:t> </a:t>
            </a:r>
            <a:r>
              <a:rPr lang="en-US" sz="2800" i="1" spc="-5" err="1">
                <a:solidFill>
                  <a:srgbClr val="FFFFFF"/>
                </a:solidFill>
                <a:latin typeface="Times New Roman"/>
                <a:cs typeface="Times New Roman"/>
              </a:rPr>
              <a:t>Batuhan</a:t>
            </a:r>
            <a:r>
              <a:rPr lang="en-US" sz="2800" i="1" spc="-5">
                <a:solidFill>
                  <a:srgbClr val="FFFFFF"/>
                </a:solidFill>
                <a:latin typeface="Times New Roman"/>
                <a:cs typeface="Times New Roman"/>
              </a:rPr>
              <a:t> </a:t>
            </a:r>
            <a:r>
              <a:rPr lang="en-US" sz="2800" i="1" spc="-5" err="1">
                <a:solidFill>
                  <a:srgbClr val="FFFFFF"/>
                </a:solidFill>
                <a:latin typeface="Times New Roman"/>
                <a:cs typeface="Times New Roman"/>
              </a:rPr>
              <a:t>Gundogdu</a:t>
            </a:r>
            <a:r>
              <a:rPr lang="en-US" sz="2800" i="1" spc="-5">
                <a:solidFill>
                  <a:srgbClr val="FFFFFF"/>
                </a:solidFill>
                <a:latin typeface="Times New Roman"/>
                <a:cs typeface="Times New Roman"/>
              </a:rPr>
              <a:t> &amp; </a:t>
            </a:r>
            <a:r>
              <a:rPr lang="en-US" sz="2800" i="1" spc="-5" err="1">
                <a:solidFill>
                  <a:srgbClr val="FFFFFF"/>
                </a:solidFill>
                <a:latin typeface="Times New Roman"/>
                <a:cs typeface="Times New Roman"/>
              </a:rPr>
              <a:t>Gorkem</a:t>
            </a:r>
            <a:r>
              <a:rPr lang="en-US" sz="2800" i="1" spc="-5">
                <a:solidFill>
                  <a:srgbClr val="FFFFFF"/>
                </a:solidFill>
                <a:latin typeface="Times New Roman"/>
                <a:cs typeface="Times New Roman"/>
              </a:rPr>
              <a:t> </a:t>
            </a:r>
            <a:r>
              <a:rPr lang="en-US" sz="2800" i="1" spc="-5" err="1">
                <a:solidFill>
                  <a:srgbClr val="FFFFFF"/>
                </a:solidFill>
                <a:latin typeface="Times New Roman"/>
                <a:cs typeface="Times New Roman"/>
              </a:rPr>
              <a:t>Ulkar</a:t>
            </a:r>
            <a:endParaRPr lang="en-US" sz="2800" spc="-5">
              <a:ea typeface="+mn-lt"/>
              <a:cs typeface="+mn-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265175" y="228600"/>
              <a:ext cx="11658600" cy="6400800"/>
            </a:xfrm>
            <a:custGeom>
              <a:avLst/>
              <a:gdLst/>
              <a:ahLst/>
              <a:cxnLst/>
              <a:rect l="l" t="t" r="r" b="b"/>
              <a:pathLst>
                <a:path w="11658600" h="6400800">
                  <a:moveTo>
                    <a:pt x="0" y="6400800"/>
                  </a:moveTo>
                  <a:lnTo>
                    <a:pt x="11658600" y="6400800"/>
                  </a:lnTo>
                  <a:lnTo>
                    <a:pt x="11658600" y="0"/>
                  </a:lnTo>
                  <a:lnTo>
                    <a:pt x="0" y="0"/>
                  </a:lnTo>
                  <a:lnTo>
                    <a:pt x="0" y="6400800"/>
                  </a:lnTo>
                  <a:close/>
                </a:path>
              </a:pathLst>
            </a:custGeom>
            <a:ln w="15875">
              <a:solidFill>
                <a:srgbClr val="BEBEBE"/>
              </a:solidFill>
            </a:ln>
          </p:spPr>
          <p:txBody>
            <a:bodyPr wrap="square" lIns="0" tIns="0" rIns="0" bIns="0" rtlCol="0"/>
            <a:lstStyle/>
            <a:p>
              <a:endParaRPr/>
            </a:p>
          </p:txBody>
        </p:sp>
        <p:pic>
          <p:nvPicPr>
            <p:cNvPr id="5" name="object 5"/>
            <p:cNvPicPr/>
            <p:nvPr/>
          </p:nvPicPr>
          <p:blipFill>
            <a:blip r:embed="rId3" cstate="print"/>
            <a:stretch>
              <a:fillRect/>
            </a:stretch>
          </p:blipFill>
          <p:spPr>
            <a:xfrm>
              <a:off x="10561319" y="5257800"/>
              <a:ext cx="903731" cy="1146048"/>
            </a:xfrm>
            <a:prstGeom prst="rect">
              <a:avLst/>
            </a:prstGeom>
          </p:spPr>
        </p:pic>
      </p:grpSp>
      <p:sp>
        <p:nvSpPr>
          <p:cNvPr id="6" name="object 6"/>
          <p:cNvSpPr txBox="1">
            <a:spLocks noGrp="1"/>
          </p:cNvSpPr>
          <p:nvPr>
            <p:ph type="title"/>
          </p:nvPr>
        </p:nvSpPr>
        <p:spPr>
          <a:xfrm>
            <a:off x="1145539" y="919937"/>
            <a:ext cx="2644140" cy="848994"/>
          </a:xfrm>
          <a:prstGeom prst="rect">
            <a:avLst/>
          </a:prstGeom>
        </p:spPr>
        <p:txBody>
          <a:bodyPr vert="horz" wrap="square" lIns="0" tIns="12700" rIns="0" bIns="0" rtlCol="0">
            <a:spAutoFit/>
          </a:bodyPr>
          <a:lstStyle/>
          <a:p>
            <a:pPr marL="12700">
              <a:lnSpc>
                <a:spcPct val="100000"/>
              </a:lnSpc>
              <a:spcBef>
                <a:spcPts val="100"/>
              </a:spcBef>
            </a:pPr>
            <a:r>
              <a:rPr sz="5400" b="0" spc="-90">
                <a:solidFill>
                  <a:srgbClr val="BEBEBE"/>
                </a:solidFill>
                <a:latin typeface="Times New Roman"/>
                <a:cs typeface="Times New Roman"/>
              </a:rPr>
              <a:t>Appendix</a:t>
            </a:r>
            <a:endParaRPr sz="5400">
              <a:latin typeface="Times New Roman"/>
              <a:cs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8">
            <a:extLst>
              <a:ext uri="{FF2B5EF4-FFF2-40B4-BE49-F238E27FC236}">
                <a16:creationId xmlns:a16="http://schemas.microsoft.com/office/drawing/2014/main" id="{59ED35EF-BDB3-69B5-BD44-F850B61649AF}"/>
              </a:ext>
            </a:extLst>
          </p:cNvPr>
          <p:cNvSpPr txBox="1"/>
          <p:nvPr/>
        </p:nvSpPr>
        <p:spPr>
          <a:xfrm>
            <a:off x="567429" y="657705"/>
            <a:ext cx="11047849" cy="444352"/>
          </a:xfrm>
          <a:prstGeom prst="rect">
            <a:avLst/>
          </a:prstGeom>
        </p:spPr>
        <p:txBody>
          <a:bodyPr vert="horz" wrap="square" lIns="0" tIns="13335" rIns="0" bIns="0" rtlCol="0" anchor="t">
            <a:spAutoFit/>
          </a:bodyPr>
          <a:lstStyle/>
          <a:p>
            <a:pPr marL="12700" algn="ctr">
              <a:spcBef>
                <a:spcPts val="105"/>
              </a:spcBef>
            </a:pPr>
            <a:r>
              <a:rPr lang="en-US" sz="2800" b="1">
                <a:latin typeface="Times New Roman"/>
                <a:cs typeface="Times New Roman"/>
              </a:rPr>
              <a:t>Our current top performing fully-connected NN shows the lowest MSE</a:t>
            </a:r>
            <a:endParaRPr lang="en-US"/>
          </a:p>
        </p:txBody>
      </p:sp>
      <p:pic>
        <p:nvPicPr>
          <p:cNvPr id="15" name="Picture 15" descr="Chart&#10;&#10;Description automatically generated">
            <a:extLst>
              <a:ext uri="{FF2B5EF4-FFF2-40B4-BE49-F238E27FC236}">
                <a16:creationId xmlns:a16="http://schemas.microsoft.com/office/drawing/2014/main" id="{BF74E4AF-2A3C-E4C6-BF83-3B6DC7EAAC9D}"/>
              </a:ext>
            </a:extLst>
          </p:cNvPr>
          <p:cNvPicPr>
            <a:picLocks noChangeAspect="1"/>
          </p:cNvPicPr>
          <p:nvPr/>
        </p:nvPicPr>
        <p:blipFill>
          <a:blip r:embed="rId2"/>
          <a:stretch>
            <a:fillRect/>
          </a:stretch>
        </p:blipFill>
        <p:spPr>
          <a:xfrm>
            <a:off x="2646218" y="1264549"/>
            <a:ext cx="6810497" cy="5318510"/>
          </a:xfrm>
          <a:prstGeom prst="rect">
            <a:avLst/>
          </a:prstGeom>
        </p:spPr>
      </p:pic>
      <p:sp>
        <p:nvSpPr>
          <p:cNvPr id="3" name="TextBox 2">
            <a:extLst>
              <a:ext uri="{FF2B5EF4-FFF2-40B4-BE49-F238E27FC236}">
                <a16:creationId xmlns:a16="http://schemas.microsoft.com/office/drawing/2014/main" id="{71BCB43C-4253-E400-3B34-5FA6235C2F56}"/>
              </a:ext>
            </a:extLst>
          </p:cNvPr>
          <p:cNvSpPr txBox="1"/>
          <p:nvPr/>
        </p:nvSpPr>
        <p:spPr>
          <a:xfrm>
            <a:off x="1480751" y="-2059"/>
            <a:ext cx="95291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lumMod val="50000"/>
                  </a:schemeClr>
                </a:solidFill>
                <a:latin typeface="Times New Roman"/>
              </a:rPr>
              <a:t>Opportunity                    </a:t>
            </a:r>
            <a:r>
              <a:rPr lang="en-US">
                <a:solidFill>
                  <a:srgbClr val="7F7F7F"/>
                </a:solidFill>
                <a:latin typeface="Times New Roman"/>
              </a:rPr>
              <a:t>Data Sources                    </a:t>
            </a:r>
            <a:r>
              <a:rPr lang="en-US">
                <a:solidFill>
                  <a:schemeClr val="bg1"/>
                </a:solidFill>
                <a:latin typeface="Times New Roman"/>
              </a:rPr>
              <a:t>Methodology    </a:t>
            </a:r>
            <a:r>
              <a:rPr lang="en-US">
                <a:solidFill>
                  <a:srgbClr val="7F7F7F"/>
                </a:solidFill>
                <a:latin typeface="Times New Roman"/>
              </a:rPr>
              <a:t>                Summary &amp; Results</a:t>
            </a:r>
            <a:r>
              <a:rPr lang="en-US">
                <a:latin typeface="Times New Roman"/>
                <a:cs typeface="Times New Roman"/>
              </a:rPr>
              <a:t>​</a:t>
            </a:r>
            <a:endParaRPr lang="en-US"/>
          </a:p>
        </p:txBody>
      </p:sp>
      <p:sp>
        <p:nvSpPr>
          <p:cNvPr id="6" name="TextBox 5">
            <a:extLst>
              <a:ext uri="{FF2B5EF4-FFF2-40B4-BE49-F238E27FC236}">
                <a16:creationId xmlns:a16="http://schemas.microsoft.com/office/drawing/2014/main" id="{9F600EBD-70DF-C5AC-81C6-AF48655D2FB0}"/>
              </a:ext>
            </a:extLst>
          </p:cNvPr>
          <p:cNvSpPr txBox="1"/>
          <p:nvPr/>
        </p:nvSpPr>
        <p:spPr>
          <a:xfrm>
            <a:off x="10820400" y="6400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7E7E7E"/>
                </a:solidFill>
                <a:latin typeface="Times New Roman"/>
              </a:rPr>
              <a:t>12</a:t>
            </a:r>
            <a:endParaRPr lang="en-US"/>
          </a:p>
        </p:txBody>
      </p:sp>
    </p:spTree>
    <p:extLst>
      <p:ext uri="{BB962C8B-B14F-4D97-AF65-F5344CB8AC3E}">
        <p14:creationId xmlns:p14="http://schemas.microsoft.com/office/powerpoint/2010/main" val="12112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D4839F1C-E52A-6978-3AC8-72F07FE50C7B}"/>
              </a:ext>
            </a:extLst>
          </p:cNvPr>
          <p:cNvPicPr>
            <a:picLocks noChangeAspect="1"/>
          </p:cNvPicPr>
          <p:nvPr/>
        </p:nvPicPr>
        <p:blipFill>
          <a:blip r:embed="rId2"/>
          <a:stretch>
            <a:fillRect/>
          </a:stretch>
        </p:blipFill>
        <p:spPr>
          <a:xfrm>
            <a:off x="1072212" y="1150734"/>
            <a:ext cx="9687462" cy="4968907"/>
          </a:xfrm>
          <a:prstGeom prst="rect">
            <a:avLst/>
          </a:prstGeom>
        </p:spPr>
      </p:pic>
      <p:sp>
        <p:nvSpPr>
          <p:cNvPr id="5" name="object 8">
            <a:extLst>
              <a:ext uri="{FF2B5EF4-FFF2-40B4-BE49-F238E27FC236}">
                <a16:creationId xmlns:a16="http://schemas.microsoft.com/office/drawing/2014/main" id="{59ED35EF-BDB3-69B5-BD44-F850B61649AF}"/>
              </a:ext>
            </a:extLst>
          </p:cNvPr>
          <p:cNvSpPr txBox="1"/>
          <p:nvPr/>
        </p:nvSpPr>
        <p:spPr>
          <a:xfrm>
            <a:off x="567429" y="657705"/>
            <a:ext cx="11047849" cy="444352"/>
          </a:xfrm>
          <a:prstGeom prst="rect">
            <a:avLst/>
          </a:prstGeom>
        </p:spPr>
        <p:txBody>
          <a:bodyPr vert="horz" wrap="square" lIns="0" tIns="13335" rIns="0" bIns="0" rtlCol="0" anchor="t">
            <a:spAutoFit/>
          </a:bodyPr>
          <a:lstStyle/>
          <a:p>
            <a:pPr marL="12700" algn="ctr">
              <a:spcBef>
                <a:spcPts val="105"/>
              </a:spcBef>
            </a:pPr>
            <a:r>
              <a:rPr lang="en-US" sz="2800" b="1">
                <a:latin typeface="Times New Roman"/>
                <a:cs typeface="Times New Roman"/>
              </a:rPr>
              <a:t>Our best performing CNN architecture classifies at 92%</a:t>
            </a:r>
          </a:p>
        </p:txBody>
      </p:sp>
      <p:sp>
        <p:nvSpPr>
          <p:cNvPr id="4" name="TextBox 3">
            <a:extLst>
              <a:ext uri="{FF2B5EF4-FFF2-40B4-BE49-F238E27FC236}">
                <a16:creationId xmlns:a16="http://schemas.microsoft.com/office/drawing/2014/main" id="{999E2BC4-7E72-7C2C-BE7E-4B4B3654F82B}"/>
              </a:ext>
            </a:extLst>
          </p:cNvPr>
          <p:cNvSpPr txBox="1"/>
          <p:nvPr/>
        </p:nvSpPr>
        <p:spPr>
          <a:xfrm>
            <a:off x="1480751" y="-2059"/>
            <a:ext cx="95291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lumMod val="50000"/>
                  </a:schemeClr>
                </a:solidFill>
                <a:latin typeface="Times New Roman"/>
              </a:rPr>
              <a:t>Opportunity                    </a:t>
            </a:r>
            <a:r>
              <a:rPr lang="en-US">
                <a:solidFill>
                  <a:srgbClr val="7F7F7F"/>
                </a:solidFill>
                <a:latin typeface="Times New Roman"/>
              </a:rPr>
              <a:t>Data Sources                    </a:t>
            </a:r>
            <a:r>
              <a:rPr lang="en-US">
                <a:solidFill>
                  <a:schemeClr val="bg1"/>
                </a:solidFill>
                <a:latin typeface="Times New Roman"/>
              </a:rPr>
              <a:t>Methodology    </a:t>
            </a:r>
            <a:r>
              <a:rPr lang="en-US">
                <a:solidFill>
                  <a:srgbClr val="7F7F7F"/>
                </a:solidFill>
                <a:latin typeface="Times New Roman"/>
              </a:rPr>
              <a:t>                Summary &amp; Results</a:t>
            </a:r>
            <a:r>
              <a:rPr lang="en-US">
                <a:latin typeface="Times New Roman"/>
                <a:cs typeface="Times New Roman"/>
              </a:rPr>
              <a:t>​</a:t>
            </a:r>
            <a:endParaRPr lang="en-US"/>
          </a:p>
        </p:txBody>
      </p:sp>
      <p:sp>
        <p:nvSpPr>
          <p:cNvPr id="6" name="TextBox 5">
            <a:extLst>
              <a:ext uri="{FF2B5EF4-FFF2-40B4-BE49-F238E27FC236}">
                <a16:creationId xmlns:a16="http://schemas.microsoft.com/office/drawing/2014/main" id="{90DEE4D5-4CE6-C612-C465-166F22890443}"/>
              </a:ext>
            </a:extLst>
          </p:cNvPr>
          <p:cNvSpPr txBox="1"/>
          <p:nvPr/>
        </p:nvSpPr>
        <p:spPr>
          <a:xfrm>
            <a:off x="10757647" y="63828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7E7E7E"/>
                </a:solidFill>
                <a:latin typeface="Times New Roman"/>
              </a:rPr>
              <a:t>13</a:t>
            </a:r>
            <a:endParaRPr lang="en-US"/>
          </a:p>
        </p:txBody>
      </p:sp>
    </p:spTree>
    <p:extLst>
      <p:ext uri="{BB962C8B-B14F-4D97-AF65-F5344CB8AC3E}">
        <p14:creationId xmlns:p14="http://schemas.microsoft.com/office/powerpoint/2010/main" val="2727904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bject 44"/>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44</a:t>
            </a:fld>
            <a:endParaRPr sz="1800">
              <a:latin typeface="Times New Roman"/>
              <a:cs typeface="Times New Roman"/>
            </a:endParaRPr>
          </a:p>
        </p:txBody>
      </p:sp>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49" name="TextBox 48">
            <a:extLst>
              <a:ext uri="{FF2B5EF4-FFF2-40B4-BE49-F238E27FC236}">
                <a16:creationId xmlns:a16="http://schemas.microsoft.com/office/drawing/2014/main" id="{4426899C-08D2-6DA7-7A95-779DC6C3F61A}"/>
              </a:ext>
            </a:extLst>
          </p:cNvPr>
          <p:cNvSpPr txBox="1"/>
          <p:nvPr/>
        </p:nvSpPr>
        <p:spPr>
          <a:xfrm>
            <a:off x="127001" y="493934"/>
            <a:ext cx="12064999" cy="523220"/>
          </a:xfrm>
          <a:prstGeom prst="rect">
            <a:avLst/>
          </a:prstGeom>
          <a:noFill/>
        </p:spPr>
        <p:txBody>
          <a:bodyPr wrap="square" lIns="91440" tIns="45720" rIns="91440" bIns="45720" anchor="t">
            <a:spAutoFit/>
          </a:bodyPr>
          <a:lstStyle/>
          <a:p>
            <a:pPr algn="ctr"/>
            <a:r>
              <a:rPr lang="en-US" sz="2800" b="1">
                <a:latin typeface="Times New Roman"/>
                <a:cs typeface="Times New Roman"/>
              </a:rPr>
              <a:t>Why MFCCs?</a:t>
            </a:r>
            <a:endParaRPr lang="en-US"/>
          </a:p>
        </p:txBody>
      </p:sp>
      <p:sp>
        <p:nvSpPr>
          <p:cNvPr id="3" name="TextBox 1">
            <a:extLst>
              <a:ext uri="{FF2B5EF4-FFF2-40B4-BE49-F238E27FC236}">
                <a16:creationId xmlns:a16="http://schemas.microsoft.com/office/drawing/2014/main" id="{46C52295-A398-72F2-A8B5-A6B254D4B337}"/>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chemeClr val="bg1"/>
                </a:solidFill>
                <a:latin typeface="Times New Roman"/>
              </a:rPr>
              <a:t>Data Sources</a:t>
            </a:r>
            <a:r>
              <a:rPr lang="en-US">
                <a:solidFill>
                  <a:srgbClr val="7F7F7F"/>
                </a:solidFill>
                <a:latin typeface="Times New Roman"/>
              </a:rPr>
              <a:t>                    </a:t>
            </a:r>
            <a:r>
              <a:rPr lang="en-US">
                <a:solidFill>
                  <a:schemeClr val="bg1">
                    <a:lumMod val="50000"/>
                  </a:schemeClr>
                </a:solidFill>
                <a:latin typeface="Times New Roman"/>
              </a:rPr>
              <a:t>Methodology </a:t>
            </a:r>
            <a:r>
              <a:rPr lang="en-US">
                <a:solidFill>
                  <a:schemeClr val="bg1"/>
                </a:solidFill>
                <a:latin typeface="Times New Roman"/>
              </a:rPr>
              <a:t>   </a:t>
            </a:r>
            <a:r>
              <a:rPr lang="en-US">
                <a:solidFill>
                  <a:srgbClr val="7F7F7F"/>
                </a:solidFill>
                <a:latin typeface="Times New Roman"/>
              </a:rPr>
              <a:t>                Summary &amp; Results</a:t>
            </a:r>
            <a:r>
              <a:rPr lang="en-US">
                <a:latin typeface="Times New Roman"/>
                <a:cs typeface="Times New Roman"/>
              </a:rPr>
              <a:t>​</a:t>
            </a:r>
            <a:endParaRPr lang="en-US"/>
          </a:p>
        </p:txBody>
      </p:sp>
      <p:sp>
        <p:nvSpPr>
          <p:cNvPr id="5" name="TextBox 3">
            <a:extLst>
              <a:ext uri="{FF2B5EF4-FFF2-40B4-BE49-F238E27FC236}">
                <a16:creationId xmlns:a16="http://schemas.microsoft.com/office/drawing/2014/main" id="{45AD8A61-ACDB-4F67-01C8-AFF2E355DDE6}"/>
              </a:ext>
            </a:extLst>
          </p:cNvPr>
          <p:cNvSpPr txBox="1"/>
          <p:nvPr/>
        </p:nvSpPr>
        <p:spPr>
          <a:xfrm>
            <a:off x="1024005" y="1640363"/>
            <a:ext cx="489980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Arial"/>
              </a:rPr>
              <a:t>Humans Perceive Frequency </a:t>
            </a:r>
            <a:r>
              <a:rPr lang="en-US" b="1" i="1">
                <a:cs typeface="Arial"/>
              </a:rPr>
              <a:t>Logarithmically</a:t>
            </a:r>
            <a:r>
              <a:rPr lang="en-US">
                <a:cs typeface="Arial"/>
              </a:rPr>
              <a:t>, not linearly</a:t>
            </a:r>
          </a:p>
        </p:txBody>
      </p:sp>
      <p:sp>
        <p:nvSpPr>
          <p:cNvPr id="6" name="TextBox 4">
            <a:extLst>
              <a:ext uri="{FF2B5EF4-FFF2-40B4-BE49-F238E27FC236}">
                <a16:creationId xmlns:a16="http://schemas.microsoft.com/office/drawing/2014/main" id="{197AD797-5602-FEFC-A620-E358627F137D}"/>
              </a:ext>
            </a:extLst>
          </p:cNvPr>
          <p:cNvSpPr txBox="1"/>
          <p:nvPr/>
        </p:nvSpPr>
        <p:spPr>
          <a:xfrm>
            <a:off x="1024005" y="2733042"/>
            <a:ext cx="4209689"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We apply </a:t>
            </a:r>
            <a:r>
              <a:rPr lang="en-US" b="1"/>
              <a:t>Mel-Scaling</a:t>
            </a:r>
            <a:r>
              <a:rPr lang="en-US"/>
              <a:t> because it is analogous to human hearing. And thus, better suited for audio classification</a:t>
            </a:r>
          </a:p>
        </p:txBody>
      </p:sp>
      <p:sp>
        <p:nvSpPr>
          <p:cNvPr id="7" name="TextBox 5">
            <a:extLst>
              <a:ext uri="{FF2B5EF4-FFF2-40B4-BE49-F238E27FC236}">
                <a16:creationId xmlns:a16="http://schemas.microsoft.com/office/drawing/2014/main" id="{3EC566E5-A1F0-D0C4-53FF-991E4F6708F7}"/>
              </a:ext>
            </a:extLst>
          </p:cNvPr>
          <p:cNvSpPr txBox="1"/>
          <p:nvPr/>
        </p:nvSpPr>
        <p:spPr>
          <a:xfrm>
            <a:off x="1123747" y="4169879"/>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Example:</a:t>
            </a:r>
          </a:p>
        </p:txBody>
      </p:sp>
      <p:sp>
        <p:nvSpPr>
          <p:cNvPr id="9" name="Rounded Rectangle 9">
            <a:extLst>
              <a:ext uri="{FF2B5EF4-FFF2-40B4-BE49-F238E27FC236}">
                <a16:creationId xmlns:a16="http://schemas.microsoft.com/office/drawing/2014/main" id="{0291FC87-2D99-42F5-168B-1F9FCF2853ED}"/>
              </a:ext>
            </a:extLst>
          </p:cNvPr>
          <p:cNvSpPr/>
          <p:nvPr/>
        </p:nvSpPr>
        <p:spPr>
          <a:xfrm>
            <a:off x="1482666" y="5304302"/>
            <a:ext cx="3016090" cy="738387"/>
          </a:xfrm>
          <a:prstGeom prst="rect">
            <a:avLst/>
          </a:prstGeom>
          <a:solidFill>
            <a:schemeClr val="tx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a:ea typeface="+mn-lt"/>
                <a:cs typeface="+mn-lt"/>
              </a:rPr>
              <a:t>C2-C4 (65 - 262Hz)</a:t>
            </a:r>
            <a:endParaRPr lang="en-US"/>
          </a:p>
        </p:txBody>
      </p:sp>
      <p:sp>
        <p:nvSpPr>
          <p:cNvPr id="13" name="Rounded Rectangle 9">
            <a:extLst>
              <a:ext uri="{FF2B5EF4-FFF2-40B4-BE49-F238E27FC236}">
                <a16:creationId xmlns:a16="http://schemas.microsoft.com/office/drawing/2014/main" id="{7B967223-E3AF-8774-93D1-D1B2941B8B62}"/>
              </a:ext>
            </a:extLst>
          </p:cNvPr>
          <p:cNvSpPr/>
          <p:nvPr/>
        </p:nvSpPr>
        <p:spPr>
          <a:xfrm>
            <a:off x="7765918" y="5291027"/>
            <a:ext cx="3006194" cy="738387"/>
          </a:xfrm>
          <a:prstGeom prst="rect">
            <a:avLst/>
          </a:prstGeom>
          <a:solidFill>
            <a:schemeClr val="tx1">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a:ea typeface="+mn-lt"/>
                <a:cs typeface="+mn-lt"/>
              </a:rPr>
              <a:t>G6-A6 (1568 - 1960hz)</a:t>
            </a:r>
            <a:endParaRPr lang="en-US"/>
          </a:p>
        </p:txBody>
      </p:sp>
      <p:pic>
        <p:nvPicPr>
          <p:cNvPr id="20" name="Picture 20" descr="Chart&#10;&#10;Description automatically generated">
            <a:extLst>
              <a:ext uri="{FF2B5EF4-FFF2-40B4-BE49-F238E27FC236}">
                <a16:creationId xmlns:a16="http://schemas.microsoft.com/office/drawing/2014/main" id="{A0576CF5-C993-AD38-DBBC-2870F6BF7436}"/>
              </a:ext>
            </a:extLst>
          </p:cNvPr>
          <p:cNvPicPr>
            <a:picLocks noChangeAspect="1"/>
          </p:cNvPicPr>
          <p:nvPr/>
        </p:nvPicPr>
        <p:blipFill>
          <a:blip r:embed="rId7"/>
          <a:stretch>
            <a:fillRect/>
          </a:stretch>
        </p:blipFill>
        <p:spPr>
          <a:xfrm>
            <a:off x="6248400" y="1480360"/>
            <a:ext cx="5741719" cy="3372786"/>
          </a:xfrm>
          <a:prstGeom prst="rect">
            <a:avLst/>
          </a:prstGeom>
        </p:spPr>
      </p:pic>
      <p:pic>
        <p:nvPicPr>
          <p:cNvPr id="22" name="New Recording 12">
            <a:hlinkClick r:id="" action="ppaction://media"/>
            <a:extLst>
              <a:ext uri="{FF2B5EF4-FFF2-40B4-BE49-F238E27FC236}">
                <a16:creationId xmlns:a16="http://schemas.microsoft.com/office/drawing/2014/main" id="{65BD54D2-8EE1-E9E5-FE6F-351650D6624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68593" y="5305051"/>
            <a:ext cx="730250" cy="730250"/>
          </a:xfrm>
          <a:prstGeom prst="rect">
            <a:avLst/>
          </a:prstGeom>
        </p:spPr>
      </p:pic>
      <p:pic>
        <p:nvPicPr>
          <p:cNvPr id="23" name="New Recording 13">
            <a:hlinkClick r:id="" action="ppaction://media"/>
            <a:extLst>
              <a:ext uri="{FF2B5EF4-FFF2-40B4-BE49-F238E27FC236}">
                <a16:creationId xmlns:a16="http://schemas.microsoft.com/office/drawing/2014/main" id="{DA5CD224-A434-2B75-C2A9-B554689EEEE6}"/>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6645275" y="5305051"/>
            <a:ext cx="730250" cy="730250"/>
          </a:xfrm>
          <a:prstGeom prst="rect">
            <a:avLst/>
          </a:prstGeom>
        </p:spPr>
      </p:pic>
    </p:spTree>
    <p:extLst>
      <p:ext uri="{BB962C8B-B14F-4D97-AF65-F5344CB8AC3E}">
        <p14:creationId xmlns:p14="http://schemas.microsoft.com/office/powerpoint/2010/main" val="35195911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
                                        </p:tgtEl>
                                      </p:cBhvr>
                                    </p:cmd>
                                  </p:childTnLst>
                                </p:cTn>
                              </p:par>
                            </p:childTnLst>
                          </p:cTn>
                        </p:par>
                      </p:childTnLst>
                    </p:cTn>
                  </p:par>
                </p:childTnLst>
              </p:cTn>
              <p:nextCondLst>
                <p:cond evt="onClick" delay="0">
                  <p:tgtEl>
                    <p:spTgt spid="22"/>
                  </p:tgtEl>
                </p:cond>
              </p:nextCondLst>
            </p:seq>
            <p:audio>
              <p:cMediaNode>
                <p:cTn id="7" fill="hold" display="0">
                  <p:stCondLst>
                    <p:cond delay="indefinite"/>
                  </p:stCondLst>
                  <p:endCondLst>
                    <p:cond evt="onStopAudio" delay="0">
                      <p:tgtEl>
                        <p:sldTgt/>
                      </p:tgtEl>
                    </p:cond>
                  </p:endCondLst>
                </p:cTn>
                <p:tgtEl>
                  <p:spTgt spid="22"/>
                </p:tgtEl>
              </p:cMediaNode>
            </p:audi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 fill="hold"/>
                                        <p:tgtEl>
                                          <p:spTgt spid="23"/>
                                        </p:tgtEl>
                                      </p:cBhvr>
                                    </p:cmd>
                                  </p:childTnLst>
                                </p:cTn>
                              </p:par>
                            </p:childTnLst>
                          </p:cTn>
                        </p:par>
                      </p:childTnLst>
                    </p:cTn>
                  </p:par>
                </p:childTnLst>
              </p:cTn>
              <p:nextCondLst>
                <p:cond evt="onClick" delay="0">
                  <p:tgtEl>
                    <p:spTgt spid="23"/>
                  </p:tgtEl>
                </p:cond>
              </p:nextCondLst>
            </p:seq>
            <p:audio>
              <p:cMediaNode>
                <p:cTn id="13" fill="hold" display="0">
                  <p:stCondLst>
                    <p:cond delay="indefinite"/>
                  </p:stCondLst>
                  <p:endCondLst>
                    <p:cond evt="onStopAudio" delay="0">
                      <p:tgtEl>
                        <p:sldTgt/>
                      </p:tgtEl>
                    </p:cond>
                  </p:endCondLst>
                </p:cTn>
                <p:tgtEl>
                  <p:spTgt spid="23"/>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bject 44"/>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45</a:t>
            </a:fld>
            <a:endParaRPr sz="1800">
              <a:latin typeface="Times New Roman"/>
              <a:cs typeface="Times New Roman"/>
            </a:endParaRPr>
          </a:p>
        </p:txBody>
      </p:sp>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49" name="TextBox 48">
            <a:extLst>
              <a:ext uri="{FF2B5EF4-FFF2-40B4-BE49-F238E27FC236}">
                <a16:creationId xmlns:a16="http://schemas.microsoft.com/office/drawing/2014/main" id="{4426899C-08D2-6DA7-7A95-779DC6C3F61A}"/>
              </a:ext>
            </a:extLst>
          </p:cNvPr>
          <p:cNvSpPr txBox="1"/>
          <p:nvPr/>
        </p:nvSpPr>
        <p:spPr>
          <a:xfrm>
            <a:off x="127001" y="493934"/>
            <a:ext cx="12064999" cy="523220"/>
          </a:xfrm>
          <a:prstGeom prst="rect">
            <a:avLst/>
          </a:prstGeom>
          <a:noFill/>
        </p:spPr>
        <p:txBody>
          <a:bodyPr wrap="square" lIns="91440" tIns="45720" rIns="91440" bIns="45720" anchor="t">
            <a:spAutoFit/>
          </a:bodyPr>
          <a:lstStyle/>
          <a:p>
            <a:pPr algn="ctr"/>
            <a:r>
              <a:rPr lang="en-US" sz="2800" b="1">
                <a:latin typeface="Times New Roman"/>
                <a:cs typeface="Times New Roman"/>
              </a:rPr>
              <a:t>MFCC Calculation: Step 1</a:t>
            </a:r>
            <a:endParaRPr lang="en-US"/>
          </a:p>
        </p:txBody>
      </p:sp>
      <p:sp>
        <p:nvSpPr>
          <p:cNvPr id="3" name="TextBox 1">
            <a:extLst>
              <a:ext uri="{FF2B5EF4-FFF2-40B4-BE49-F238E27FC236}">
                <a16:creationId xmlns:a16="http://schemas.microsoft.com/office/drawing/2014/main" id="{46C52295-A398-72F2-A8B5-A6B254D4B337}"/>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chemeClr val="bg1"/>
                </a:solidFill>
                <a:latin typeface="Times New Roman"/>
              </a:rPr>
              <a:t>Data Sources</a:t>
            </a:r>
            <a:r>
              <a:rPr lang="en-US">
                <a:solidFill>
                  <a:srgbClr val="7F7F7F"/>
                </a:solidFill>
                <a:latin typeface="Times New Roman"/>
              </a:rPr>
              <a:t>                    </a:t>
            </a:r>
            <a:r>
              <a:rPr lang="en-US">
                <a:solidFill>
                  <a:schemeClr val="bg1">
                    <a:lumMod val="50000"/>
                  </a:schemeClr>
                </a:solidFill>
                <a:latin typeface="Times New Roman"/>
              </a:rPr>
              <a:t>Methodology </a:t>
            </a:r>
            <a:r>
              <a:rPr lang="en-US">
                <a:solidFill>
                  <a:schemeClr val="bg1"/>
                </a:solidFill>
                <a:latin typeface="Times New Roman"/>
              </a:rPr>
              <a:t>   </a:t>
            </a:r>
            <a:r>
              <a:rPr lang="en-US">
                <a:solidFill>
                  <a:srgbClr val="7F7F7F"/>
                </a:solidFill>
                <a:latin typeface="Times New Roman"/>
              </a:rPr>
              <a:t>                Summary &amp; Results</a:t>
            </a:r>
            <a:r>
              <a:rPr lang="en-US">
                <a:latin typeface="Times New Roman"/>
                <a:cs typeface="Times New Roman"/>
              </a:rPr>
              <a:t>​</a:t>
            </a:r>
            <a:endParaRPr lang="en-US"/>
          </a:p>
        </p:txBody>
      </p:sp>
      <p:pic>
        <p:nvPicPr>
          <p:cNvPr id="2" name="Graphic 9" descr="Badge 1 with solid fill">
            <a:extLst>
              <a:ext uri="{FF2B5EF4-FFF2-40B4-BE49-F238E27FC236}">
                <a16:creationId xmlns:a16="http://schemas.microsoft.com/office/drawing/2014/main" id="{D8BCD91E-C89D-A0A6-AF9C-D70DF5F1FF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315" y="1936984"/>
            <a:ext cx="707438" cy="707438"/>
          </a:xfrm>
          <a:prstGeom prst="rect">
            <a:avLst/>
          </a:prstGeom>
        </p:spPr>
      </p:pic>
      <p:pic>
        <p:nvPicPr>
          <p:cNvPr id="4" name="Picture 4" descr="Diagram&#10;&#10;Description automatically generated">
            <a:extLst>
              <a:ext uri="{FF2B5EF4-FFF2-40B4-BE49-F238E27FC236}">
                <a16:creationId xmlns:a16="http://schemas.microsoft.com/office/drawing/2014/main" id="{71D958AF-9D99-B2DD-B66C-74787883932A}"/>
              </a:ext>
            </a:extLst>
          </p:cNvPr>
          <p:cNvPicPr>
            <a:picLocks noChangeAspect="1"/>
          </p:cNvPicPr>
          <p:nvPr/>
        </p:nvPicPr>
        <p:blipFill>
          <a:blip r:embed="rId5"/>
          <a:stretch>
            <a:fillRect/>
          </a:stretch>
        </p:blipFill>
        <p:spPr>
          <a:xfrm>
            <a:off x="1283648" y="1648691"/>
            <a:ext cx="1885950" cy="4114800"/>
          </a:xfrm>
          <a:prstGeom prst="rect">
            <a:avLst/>
          </a:prstGeom>
        </p:spPr>
      </p:pic>
      <p:sp>
        <p:nvSpPr>
          <p:cNvPr id="5" name="Left Brace 4">
            <a:extLst>
              <a:ext uri="{FF2B5EF4-FFF2-40B4-BE49-F238E27FC236}">
                <a16:creationId xmlns:a16="http://schemas.microsoft.com/office/drawing/2014/main" id="{D9B13FF5-03BE-B202-3DF9-78FF76F71264}"/>
              </a:ext>
            </a:extLst>
          </p:cNvPr>
          <p:cNvSpPr/>
          <p:nvPr/>
        </p:nvSpPr>
        <p:spPr>
          <a:xfrm>
            <a:off x="900219" y="1830756"/>
            <a:ext cx="156575" cy="918575"/>
          </a:xfrm>
          <a:prstGeom prst="leftBrace">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6" name="Picture 6" descr="Chart, histogram&#10;&#10;Description automatically generated">
            <a:extLst>
              <a:ext uri="{FF2B5EF4-FFF2-40B4-BE49-F238E27FC236}">
                <a16:creationId xmlns:a16="http://schemas.microsoft.com/office/drawing/2014/main" id="{203AFE72-C560-29C7-63EF-FAD64200594E}"/>
              </a:ext>
            </a:extLst>
          </p:cNvPr>
          <p:cNvPicPr>
            <a:picLocks noChangeAspect="1"/>
          </p:cNvPicPr>
          <p:nvPr/>
        </p:nvPicPr>
        <p:blipFill>
          <a:blip r:embed="rId6"/>
          <a:stretch>
            <a:fillRect/>
          </a:stretch>
        </p:blipFill>
        <p:spPr>
          <a:xfrm>
            <a:off x="3635829" y="1744832"/>
            <a:ext cx="8314705" cy="3368335"/>
          </a:xfrm>
          <a:prstGeom prst="rect">
            <a:avLst/>
          </a:prstGeom>
        </p:spPr>
      </p:pic>
    </p:spTree>
    <p:extLst>
      <p:ext uri="{BB962C8B-B14F-4D97-AF65-F5344CB8AC3E}">
        <p14:creationId xmlns:p14="http://schemas.microsoft.com/office/powerpoint/2010/main" val="3357416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bject 44"/>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46</a:t>
            </a:fld>
            <a:endParaRPr sz="1800">
              <a:latin typeface="Times New Roman"/>
              <a:cs typeface="Times New Roman"/>
            </a:endParaRPr>
          </a:p>
        </p:txBody>
      </p:sp>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49" name="TextBox 48">
            <a:extLst>
              <a:ext uri="{FF2B5EF4-FFF2-40B4-BE49-F238E27FC236}">
                <a16:creationId xmlns:a16="http://schemas.microsoft.com/office/drawing/2014/main" id="{4426899C-08D2-6DA7-7A95-779DC6C3F61A}"/>
              </a:ext>
            </a:extLst>
          </p:cNvPr>
          <p:cNvSpPr txBox="1"/>
          <p:nvPr/>
        </p:nvSpPr>
        <p:spPr>
          <a:xfrm>
            <a:off x="127001" y="493934"/>
            <a:ext cx="12064999" cy="523220"/>
          </a:xfrm>
          <a:prstGeom prst="rect">
            <a:avLst/>
          </a:prstGeom>
          <a:noFill/>
        </p:spPr>
        <p:txBody>
          <a:bodyPr wrap="square" lIns="91440" tIns="45720" rIns="91440" bIns="45720" anchor="t">
            <a:spAutoFit/>
          </a:bodyPr>
          <a:lstStyle/>
          <a:p>
            <a:pPr algn="ctr"/>
            <a:r>
              <a:rPr lang="en-US" sz="2800" b="1">
                <a:latin typeface="Times New Roman"/>
                <a:cs typeface="Times New Roman"/>
              </a:rPr>
              <a:t>MFCC Calculation: Step 2</a:t>
            </a:r>
            <a:endParaRPr lang="en-US"/>
          </a:p>
        </p:txBody>
      </p:sp>
      <p:sp>
        <p:nvSpPr>
          <p:cNvPr id="3" name="TextBox 1">
            <a:extLst>
              <a:ext uri="{FF2B5EF4-FFF2-40B4-BE49-F238E27FC236}">
                <a16:creationId xmlns:a16="http://schemas.microsoft.com/office/drawing/2014/main" id="{46C52295-A398-72F2-A8B5-A6B254D4B337}"/>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chemeClr val="bg1"/>
                </a:solidFill>
                <a:latin typeface="Times New Roman"/>
              </a:rPr>
              <a:t>Data Sources</a:t>
            </a:r>
            <a:r>
              <a:rPr lang="en-US">
                <a:solidFill>
                  <a:srgbClr val="7F7F7F"/>
                </a:solidFill>
                <a:latin typeface="Times New Roman"/>
              </a:rPr>
              <a:t>                    </a:t>
            </a:r>
            <a:r>
              <a:rPr lang="en-US">
                <a:solidFill>
                  <a:schemeClr val="bg1">
                    <a:lumMod val="50000"/>
                  </a:schemeClr>
                </a:solidFill>
                <a:latin typeface="Times New Roman"/>
              </a:rPr>
              <a:t>Methodology </a:t>
            </a:r>
            <a:r>
              <a:rPr lang="en-US">
                <a:solidFill>
                  <a:schemeClr val="bg1"/>
                </a:solidFill>
                <a:latin typeface="Times New Roman"/>
              </a:rPr>
              <a:t>   </a:t>
            </a:r>
            <a:r>
              <a:rPr lang="en-US">
                <a:solidFill>
                  <a:srgbClr val="7F7F7F"/>
                </a:solidFill>
                <a:latin typeface="Times New Roman"/>
              </a:rPr>
              <a:t>                Summary &amp; Results</a:t>
            </a:r>
            <a:r>
              <a:rPr lang="en-US">
                <a:latin typeface="Times New Roman"/>
                <a:cs typeface="Times New Roman"/>
              </a:rPr>
              <a:t>​</a:t>
            </a:r>
            <a:endParaRPr lang="en-US"/>
          </a:p>
        </p:txBody>
      </p:sp>
      <p:pic>
        <p:nvPicPr>
          <p:cNvPr id="2" name="Graphic 11" descr="Badge with solid fill">
            <a:extLst>
              <a:ext uri="{FF2B5EF4-FFF2-40B4-BE49-F238E27FC236}">
                <a16:creationId xmlns:a16="http://schemas.microsoft.com/office/drawing/2014/main" id="{8E174B86-54B5-B714-817C-4B37B3FD81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729" y="2877726"/>
            <a:ext cx="679215" cy="679215"/>
          </a:xfrm>
          <a:prstGeom prst="rect">
            <a:avLst/>
          </a:prstGeom>
        </p:spPr>
      </p:pic>
      <p:sp>
        <p:nvSpPr>
          <p:cNvPr id="4" name="Left Brace 3">
            <a:extLst>
              <a:ext uri="{FF2B5EF4-FFF2-40B4-BE49-F238E27FC236}">
                <a16:creationId xmlns:a16="http://schemas.microsoft.com/office/drawing/2014/main" id="{EDDAAD8A-DF0A-55CB-B9B5-C27A6913B05A}"/>
              </a:ext>
            </a:extLst>
          </p:cNvPr>
          <p:cNvSpPr/>
          <p:nvPr/>
        </p:nvSpPr>
        <p:spPr>
          <a:xfrm>
            <a:off x="837589" y="2874591"/>
            <a:ext cx="198328" cy="678494"/>
          </a:xfrm>
          <a:prstGeom prst="leftBrace">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5" name="Picture 5" descr="Diagram&#10;&#10;Description automatically generated">
            <a:extLst>
              <a:ext uri="{FF2B5EF4-FFF2-40B4-BE49-F238E27FC236}">
                <a16:creationId xmlns:a16="http://schemas.microsoft.com/office/drawing/2014/main" id="{6390939A-ACD7-2242-405D-836D8A4FF251}"/>
              </a:ext>
            </a:extLst>
          </p:cNvPr>
          <p:cNvPicPr>
            <a:picLocks noChangeAspect="1"/>
          </p:cNvPicPr>
          <p:nvPr/>
        </p:nvPicPr>
        <p:blipFill>
          <a:blip r:embed="rId5"/>
          <a:stretch>
            <a:fillRect/>
          </a:stretch>
        </p:blipFill>
        <p:spPr>
          <a:xfrm>
            <a:off x="1167073" y="1658587"/>
            <a:ext cx="1881594" cy="4114800"/>
          </a:xfrm>
          <a:prstGeom prst="rect">
            <a:avLst/>
          </a:prstGeom>
        </p:spPr>
      </p:pic>
      <p:pic>
        <p:nvPicPr>
          <p:cNvPr id="6" name="Picture 6" descr="Chart&#10;&#10;Description automatically generated">
            <a:extLst>
              <a:ext uri="{FF2B5EF4-FFF2-40B4-BE49-F238E27FC236}">
                <a16:creationId xmlns:a16="http://schemas.microsoft.com/office/drawing/2014/main" id="{17572CF9-0693-2EE9-F5AE-BC8F08A1263C}"/>
              </a:ext>
            </a:extLst>
          </p:cNvPr>
          <p:cNvPicPr>
            <a:picLocks noChangeAspect="1"/>
          </p:cNvPicPr>
          <p:nvPr/>
        </p:nvPicPr>
        <p:blipFill>
          <a:blip r:embed="rId6"/>
          <a:stretch>
            <a:fillRect/>
          </a:stretch>
        </p:blipFill>
        <p:spPr>
          <a:xfrm>
            <a:off x="3546762" y="1907487"/>
            <a:ext cx="8492836" cy="3300324"/>
          </a:xfrm>
          <a:prstGeom prst="rect">
            <a:avLst/>
          </a:prstGeom>
        </p:spPr>
      </p:pic>
    </p:spTree>
    <p:extLst>
      <p:ext uri="{BB962C8B-B14F-4D97-AF65-F5344CB8AC3E}">
        <p14:creationId xmlns:p14="http://schemas.microsoft.com/office/powerpoint/2010/main" val="2510763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bject 44"/>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47</a:t>
            </a:fld>
            <a:endParaRPr sz="1800">
              <a:latin typeface="Times New Roman"/>
              <a:cs typeface="Times New Roman"/>
            </a:endParaRPr>
          </a:p>
        </p:txBody>
      </p:sp>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49" name="TextBox 48">
            <a:extLst>
              <a:ext uri="{FF2B5EF4-FFF2-40B4-BE49-F238E27FC236}">
                <a16:creationId xmlns:a16="http://schemas.microsoft.com/office/drawing/2014/main" id="{4426899C-08D2-6DA7-7A95-779DC6C3F61A}"/>
              </a:ext>
            </a:extLst>
          </p:cNvPr>
          <p:cNvSpPr txBox="1"/>
          <p:nvPr/>
        </p:nvSpPr>
        <p:spPr>
          <a:xfrm>
            <a:off x="127001" y="493934"/>
            <a:ext cx="12064999" cy="523220"/>
          </a:xfrm>
          <a:prstGeom prst="rect">
            <a:avLst/>
          </a:prstGeom>
          <a:noFill/>
        </p:spPr>
        <p:txBody>
          <a:bodyPr wrap="square" lIns="91440" tIns="45720" rIns="91440" bIns="45720" anchor="t">
            <a:spAutoFit/>
          </a:bodyPr>
          <a:lstStyle/>
          <a:p>
            <a:pPr algn="ctr"/>
            <a:r>
              <a:rPr lang="en-US" sz="2800" b="1">
                <a:latin typeface="Times New Roman"/>
                <a:cs typeface="Times New Roman"/>
              </a:rPr>
              <a:t>MFCC Calculation: Step 3</a:t>
            </a:r>
            <a:endParaRPr lang="en-US"/>
          </a:p>
        </p:txBody>
      </p:sp>
      <p:sp>
        <p:nvSpPr>
          <p:cNvPr id="3" name="TextBox 1">
            <a:extLst>
              <a:ext uri="{FF2B5EF4-FFF2-40B4-BE49-F238E27FC236}">
                <a16:creationId xmlns:a16="http://schemas.microsoft.com/office/drawing/2014/main" id="{46C52295-A398-72F2-A8B5-A6B254D4B337}"/>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chemeClr val="bg1"/>
                </a:solidFill>
                <a:latin typeface="Times New Roman"/>
              </a:rPr>
              <a:t>Data Sources</a:t>
            </a:r>
            <a:r>
              <a:rPr lang="en-US">
                <a:solidFill>
                  <a:srgbClr val="7F7F7F"/>
                </a:solidFill>
                <a:latin typeface="Times New Roman"/>
              </a:rPr>
              <a:t>                    </a:t>
            </a:r>
            <a:r>
              <a:rPr lang="en-US">
                <a:solidFill>
                  <a:schemeClr val="bg1">
                    <a:lumMod val="50000"/>
                  </a:schemeClr>
                </a:solidFill>
                <a:latin typeface="Times New Roman"/>
              </a:rPr>
              <a:t>Methodology </a:t>
            </a:r>
            <a:r>
              <a:rPr lang="en-US">
                <a:solidFill>
                  <a:schemeClr val="bg1"/>
                </a:solidFill>
                <a:latin typeface="Times New Roman"/>
              </a:rPr>
              <a:t>   </a:t>
            </a:r>
            <a:r>
              <a:rPr lang="en-US">
                <a:solidFill>
                  <a:srgbClr val="7F7F7F"/>
                </a:solidFill>
                <a:latin typeface="Times New Roman"/>
              </a:rPr>
              <a:t>                Summary &amp; Results</a:t>
            </a:r>
            <a:r>
              <a:rPr lang="en-US">
                <a:latin typeface="Times New Roman"/>
                <a:cs typeface="Times New Roman"/>
              </a:rPr>
              <a:t>​</a:t>
            </a:r>
            <a:endParaRPr lang="en-US"/>
          </a:p>
        </p:txBody>
      </p:sp>
      <p:pic>
        <p:nvPicPr>
          <p:cNvPr id="2" name="Graphic 16" descr="Badge 3 with solid fill">
            <a:extLst>
              <a:ext uri="{FF2B5EF4-FFF2-40B4-BE49-F238E27FC236}">
                <a16:creationId xmlns:a16="http://schemas.microsoft.com/office/drawing/2014/main" id="{210E97C4-D8DD-3D32-92D5-7706E558CE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17" y="4109581"/>
            <a:ext cx="705634" cy="705634"/>
          </a:xfrm>
          <a:prstGeom prst="rect">
            <a:avLst/>
          </a:prstGeom>
        </p:spPr>
      </p:pic>
      <p:sp>
        <p:nvSpPr>
          <p:cNvPr id="4" name="Left Brace 3">
            <a:extLst>
              <a:ext uri="{FF2B5EF4-FFF2-40B4-BE49-F238E27FC236}">
                <a16:creationId xmlns:a16="http://schemas.microsoft.com/office/drawing/2014/main" id="{BB466CEA-0A80-D675-C89B-8BB81B409AEE}"/>
              </a:ext>
            </a:extLst>
          </p:cNvPr>
          <p:cNvSpPr/>
          <p:nvPr/>
        </p:nvSpPr>
        <p:spPr>
          <a:xfrm>
            <a:off x="858466" y="3751414"/>
            <a:ext cx="240081" cy="1409178"/>
          </a:xfrm>
          <a:prstGeom prst="leftBrace">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5" name="Picture 5" descr="Diagram&#10;&#10;Description automatically generated">
            <a:extLst>
              <a:ext uri="{FF2B5EF4-FFF2-40B4-BE49-F238E27FC236}">
                <a16:creationId xmlns:a16="http://schemas.microsoft.com/office/drawing/2014/main" id="{66979ACA-078C-DA35-952F-F3D66E9AA147}"/>
              </a:ext>
            </a:extLst>
          </p:cNvPr>
          <p:cNvPicPr>
            <a:picLocks noChangeAspect="1"/>
          </p:cNvPicPr>
          <p:nvPr/>
        </p:nvPicPr>
        <p:blipFill>
          <a:blip r:embed="rId5"/>
          <a:stretch>
            <a:fillRect/>
          </a:stretch>
        </p:blipFill>
        <p:spPr>
          <a:xfrm>
            <a:off x="1315515" y="1599210"/>
            <a:ext cx="1881594" cy="4114800"/>
          </a:xfrm>
          <a:prstGeom prst="rect">
            <a:avLst/>
          </a:prstGeom>
        </p:spPr>
      </p:pic>
      <p:pic>
        <p:nvPicPr>
          <p:cNvPr id="6" name="Picture 6" descr="Chart, line chart&#10;&#10;Description automatically generated">
            <a:extLst>
              <a:ext uri="{FF2B5EF4-FFF2-40B4-BE49-F238E27FC236}">
                <a16:creationId xmlns:a16="http://schemas.microsoft.com/office/drawing/2014/main" id="{A66EDE00-38DF-5315-5729-2149F89101A4}"/>
              </a:ext>
            </a:extLst>
          </p:cNvPr>
          <p:cNvPicPr>
            <a:picLocks noChangeAspect="1"/>
          </p:cNvPicPr>
          <p:nvPr/>
        </p:nvPicPr>
        <p:blipFill>
          <a:blip r:embed="rId6"/>
          <a:stretch>
            <a:fillRect/>
          </a:stretch>
        </p:blipFill>
        <p:spPr>
          <a:xfrm>
            <a:off x="4011881" y="2043311"/>
            <a:ext cx="7790210" cy="2989091"/>
          </a:xfrm>
          <a:prstGeom prst="rect">
            <a:avLst/>
          </a:prstGeom>
        </p:spPr>
      </p:pic>
    </p:spTree>
    <p:extLst>
      <p:ext uri="{BB962C8B-B14F-4D97-AF65-F5344CB8AC3E}">
        <p14:creationId xmlns:p14="http://schemas.microsoft.com/office/powerpoint/2010/main" val="3636955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bject 44"/>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48</a:t>
            </a:fld>
            <a:endParaRPr sz="1800">
              <a:latin typeface="Times New Roman"/>
              <a:cs typeface="Times New Roman"/>
            </a:endParaRPr>
          </a:p>
        </p:txBody>
      </p:sp>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49" name="TextBox 48">
            <a:extLst>
              <a:ext uri="{FF2B5EF4-FFF2-40B4-BE49-F238E27FC236}">
                <a16:creationId xmlns:a16="http://schemas.microsoft.com/office/drawing/2014/main" id="{4426899C-08D2-6DA7-7A95-779DC6C3F61A}"/>
              </a:ext>
            </a:extLst>
          </p:cNvPr>
          <p:cNvSpPr txBox="1"/>
          <p:nvPr/>
        </p:nvSpPr>
        <p:spPr>
          <a:xfrm>
            <a:off x="127001" y="493934"/>
            <a:ext cx="12064999" cy="523220"/>
          </a:xfrm>
          <a:prstGeom prst="rect">
            <a:avLst/>
          </a:prstGeom>
          <a:noFill/>
        </p:spPr>
        <p:txBody>
          <a:bodyPr wrap="square" lIns="91440" tIns="45720" rIns="91440" bIns="45720" anchor="t">
            <a:spAutoFit/>
          </a:bodyPr>
          <a:lstStyle/>
          <a:p>
            <a:pPr algn="ctr"/>
            <a:r>
              <a:rPr lang="en-US" sz="2800" b="1">
                <a:latin typeface="Times New Roman"/>
                <a:cs typeface="Times New Roman"/>
              </a:rPr>
              <a:t>Our entire process is over 44x more efficient than state-of-the-art </a:t>
            </a:r>
          </a:p>
        </p:txBody>
      </p:sp>
      <p:sp>
        <p:nvSpPr>
          <p:cNvPr id="3" name="TextBox 1">
            <a:extLst>
              <a:ext uri="{FF2B5EF4-FFF2-40B4-BE49-F238E27FC236}">
                <a16:creationId xmlns:a16="http://schemas.microsoft.com/office/drawing/2014/main" id="{46C52295-A398-72F2-A8B5-A6B254D4B337}"/>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chemeClr val="bg1"/>
                </a:solidFill>
                <a:latin typeface="Times New Roman"/>
              </a:rPr>
              <a:t>Data Sources</a:t>
            </a:r>
            <a:r>
              <a:rPr lang="en-US">
                <a:solidFill>
                  <a:srgbClr val="7F7F7F"/>
                </a:solidFill>
                <a:latin typeface="Times New Roman"/>
              </a:rPr>
              <a:t>                    </a:t>
            </a:r>
            <a:r>
              <a:rPr lang="en-US">
                <a:solidFill>
                  <a:schemeClr val="bg1">
                    <a:lumMod val="50000"/>
                  </a:schemeClr>
                </a:solidFill>
                <a:latin typeface="Times New Roman"/>
              </a:rPr>
              <a:t>Methodology </a:t>
            </a:r>
            <a:r>
              <a:rPr lang="en-US">
                <a:solidFill>
                  <a:schemeClr val="bg1"/>
                </a:solidFill>
                <a:latin typeface="Times New Roman"/>
              </a:rPr>
              <a:t>   </a:t>
            </a:r>
            <a:r>
              <a:rPr lang="en-US">
                <a:solidFill>
                  <a:srgbClr val="7F7F7F"/>
                </a:solidFill>
                <a:latin typeface="Times New Roman"/>
              </a:rPr>
              <a:t>                Summary &amp; Results</a:t>
            </a:r>
            <a:r>
              <a:rPr lang="en-US">
                <a:latin typeface="Times New Roman"/>
                <a:cs typeface="Times New Roman"/>
              </a:rPr>
              <a:t>​</a:t>
            </a:r>
            <a:endParaRPr lang="en-US"/>
          </a:p>
        </p:txBody>
      </p:sp>
      <p:pic>
        <p:nvPicPr>
          <p:cNvPr id="2" name="Graphic 10" descr="Badge 4 with solid fill">
            <a:extLst>
              <a:ext uri="{FF2B5EF4-FFF2-40B4-BE49-F238E27FC236}">
                <a16:creationId xmlns:a16="http://schemas.microsoft.com/office/drawing/2014/main" id="{62120071-B9BF-3645-B6B9-2CBAEB42A8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471" y="5226485"/>
            <a:ext cx="674318" cy="674318"/>
          </a:xfrm>
          <a:prstGeom prst="rect">
            <a:avLst/>
          </a:prstGeom>
        </p:spPr>
      </p:pic>
      <p:sp>
        <p:nvSpPr>
          <p:cNvPr id="4" name="Left Brace 3">
            <a:extLst>
              <a:ext uri="{FF2B5EF4-FFF2-40B4-BE49-F238E27FC236}">
                <a16:creationId xmlns:a16="http://schemas.microsoft.com/office/drawing/2014/main" id="{50C11DD9-B9B4-F9C8-0B00-817988C67BE3}"/>
              </a:ext>
            </a:extLst>
          </p:cNvPr>
          <p:cNvSpPr/>
          <p:nvPr/>
        </p:nvSpPr>
        <p:spPr>
          <a:xfrm>
            <a:off x="983726" y="5338044"/>
            <a:ext cx="229643" cy="438411"/>
          </a:xfrm>
          <a:prstGeom prst="leftBrace">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5" name="Picture 5" descr="Diagram&#10;&#10;Description automatically generated">
            <a:extLst>
              <a:ext uri="{FF2B5EF4-FFF2-40B4-BE49-F238E27FC236}">
                <a16:creationId xmlns:a16="http://schemas.microsoft.com/office/drawing/2014/main" id="{61E0FFA2-7516-AEEF-73BB-7C6FB59D3084}"/>
              </a:ext>
            </a:extLst>
          </p:cNvPr>
          <p:cNvPicPr>
            <a:picLocks noChangeAspect="1"/>
          </p:cNvPicPr>
          <p:nvPr/>
        </p:nvPicPr>
        <p:blipFill>
          <a:blip r:embed="rId5"/>
          <a:stretch>
            <a:fillRect/>
          </a:stretch>
        </p:blipFill>
        <p:spPr>
          <a:xfrm>
            <a:off x="1216554" y="1678380"/>
            <a:ext cx="1881594" cy="4114800"/>
          </a:xfrm>
          <a:prstGeom prst="rect">
            <a:avLst/>
          </a:prstGeom>
        </p:spPr>
      </p:pic>
      <p:pic>
        <p:nvPicPr>
          <p:cNvPr id="6" name="Picture 6" descr="Chart&#10;&#10;Description automatically generated">
            <a:extLst>
              <a:ext uri="{FF2B5EF4-FFF2-40B4-BE49-F238E27FC236}">
                <a16:creationId xmlns:a16="http://schemas.microsoft.com/office/drawing/2014/main" id="{BDB563F2-9B74-51CC-6872-18A3E4D64927}"/>
              </a:ext>
            </a:extLst>
          </p:cNvPr>
          <p:cNvPicPr>
            <a:picLocks noChangeAspect="1"/>
          </p:cNvPicPr>
          <p:nvPr/>
        </p:nvPicPr>
        <p:blipFill>
          <a:blip r:embed="rId6"/>
          <a:stretch>
            <a:fillRect/>
          </a:stretch>
        </p:blipFill>
        <p:spPr>
          <a:xfrm>
            <a:off x="4417620" y="1500298"/>
            <a:ext cx="6642264" cy="4075117"/>
          </a:xfrm>
          <a:prstGeom prst="rect">
            <a:avLst/>
          </a:prstGeom>
        </p:spPr>
      </p:pic>
    </p:spTree>
    <p:extLst>
      <p:ext uri="{BB962C8B-B14F-4D97-AF65-F5344CB8AC3E}">
        <p14:creationId xmlns:p14="http://schemas.microsoft.com/office/powerpoint/2010/main" val="3997473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bject 44"/>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49</a:t>
            </a:fld>
            <a:endParaRPr sz="1800">
              <a:latin typeface="Times New Roman"/>
              <a:cs typeface="Times New Roman"/>
            </a:endParaRPr>
          </a:p>
        </p:txBody>
      </p:sp>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9" name="TextBox 1">
            <a:extLst>
              <a:ext uri="{FF2B5EF4-FFF2-40B4-BE49-F238E27FC236}">
                <a16:creationId xmlns:a16="http://schemas.microsoft.com/office/drawing/2014/main" id="{46C52295-A398-72F2-A8B5-A6B254D4B337}"/>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rgbClr val="7F7F7F"/>
                </a:solidFill>
                <a:latin typeface="Times New Roman"/>
              </a:rPr>
              <a:t>Data Sources                    </a:t>
            </a:r>
            <a:r>
              <a:rPr lang="en-US">
                <a:solidFill>
                  <a:schemeClr val="bg1"/>
                </a:solidFill>
                <a:latin typeface="Times New Roman"/>
              </a:rPr>
              <a:t>Methodology    </a:t>
            </a:r>
            <a:r>
              <a:rPr lang="en-US">
                <a:solidFill>
                  <a:srgbClr val="7F7F7F"/>
                </a:solidFill>
                <a:latin typeface="Times New Roman"/>
              </a:rPr>
              <a:t>                Summary &amp; Results</a:t>
            </a:r>
            <a:r>
              <a:rPr lang="en-US">
                <a:latin typeface="Times New Roman"/>
                <a:cs typeface="Times New Roman"/>
              </a:rPr>
              <a:t>​</a:t>
            </a:r>
            <a:endParaRPr lang="en-US"/>
          </a:p>
        </p:txBody>
      </p:sp>
      <p:sp>
        <p:nvSpPr>
          <p:cNvPr id="4" name="TextBox 3">
            <a:extLst>
              <a:ext uri="{FF2B5EF4-FFF2-40B4-BE49-F238E27FC236}">
                <a16:creationId xmlns:a16="http://schemas.microsoft.com/office/drawing/2014/main" id="{49117E70-531C-D085-D913-BC4F8C00C0A7}"/>
              </a:ext>
            </a:extLst>
          </p:cNvPr>
          <p:cNvSpPr txBox="1"/>
          <p:nvPr/>
        </p:nvSpPr>
        <p:spPr>
          <a:xfrm>
            <a:off x="0" y="578708"/>
            <a:ext cx="12192000" cy="966931"/>
          </a:xfrm>
          <a:prstGeom prst="rect">
            <a:avLst/>
          </a:prstGeom>
          <a:noFill/>
        </p:spPr>
        <p:txBody>
          <a:bodyPr wrap="square" lIns="91440" tIns="45720" rIns="91440" bIns="45720" anchor="t">
            <a:spAutoFit/>
          </a:bodyPr>
          <a:lstStyle/>
          <a:p>
            <a:pPr algn="ctr"/>
            <a:r>
              <a:rPr lang="en-US" sz="2800" b="1">
                <a:latin typeface="Times New Roman"/>
                <a:cs typeface="Times New Roman"/>
              </a:rPr>
              <a:t>MFCCs generated from the FCNN give the highest classifier accuracy</a:t>
            </a:r>
            <a:endParaRPr lang="en-US" sz="2800">
              <a:ea typeface="+mn-lt"/>
              <a:cs typeface="+mn-lt"/>
            </a:endParaRPr>
          </a:p>
          <a:p>
            <a:pPr marL="12700" algn="ctr">
              <a:spcBef>
                <a:spcPts val="105"/>
              </a:spcBef>
            </a:pPr>
            <a:endParaRPr lang="en-US" sz="2800" b="1">
              <a:latin typeface="Times New Roman"/>
              <a:cs typeface="Times New Roman"/>
            </a:endParaRPr>
          </a:p>
        </p:txBody>
      </p:sp>
      <p:pic>
        <p:nvPicPr>
          <p:cNvPr id="5" name="Picture 4">
            <a:extLst>
              <a:ext uri="{FF2B5EF4-FFF2-40B4-BE49-F238E27FC236}">
                <a16:creationId xmlns:a16="http://schemas.microsoft.com/office/drawing/2014/main" id="{3BAB7240-42A9-A0D9-4894-7AE1E38FC845}"/>
              </a:ext>
            </a:extLst>
          </p:cNvPr>
          <p:cNvPicPr>
            <a:picLocks noChangeAspect="1"/>
          </p:cNvPicPr>
          <p:nvPr/>
        </p:nvPicPr>
        <p:blipFill>
          <a:blip r:embed="rId3"/>
          <a:stretch>
            <a:fillRect/>
          </a:stretch>
        </p:blipFill>
        <p:spPr>
          <a:xfrm>
            <a:off x="2590747" y="1458963"/>
            <a:ext cx="6420942" cy="5055519"/>
          </a:xfrm>
          <a:prstGeom prst="rect">
            <a:avLst/>
          </a:prstGeom>
        </p:spPr>
      </p:pic>
    </p:spTree>
    <p:extLst>
      <p:ext uri="{BB962C8B-B14F-4D97-AF65-F5344CB8AC3E}">
        <p14:creationId xmlns:p14="http://schemas.microsoft.com/office/powerpoint/2010/main" val="2666321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6510" y="590263"/>
            <a:ext cx="11478980" cy="444352"/>
          </a:xfrm>
          <a:prstGeom prst="rect">
            <a:avLst/>
          </a:prstGeom>
        </p:spPr>
        <p:txBody>
          <a:bodyPr vert="horz" wrap="square" lIns="0" tIns="13335" rIns="0" bIns="0" rtlCol="0" anchor="t">
            <a:spAutoFit/>
          </a:bodyPr>
          <a:lstStyle/>
          <a:p>
            <a:pPr algn="ctr"/>
            <a:r>
              <a:rPr lang="en-US" sz="2800" b="1" dirty="0">
                <a:latin typeface="Times New Roman"/>
                <a:ea typeface="+mn-lt"/>
                <a:cs typeface="Times New Roman"/>
              </a:rPr>
              <a:t>Your private conversations aren't private.</a:t>
            </a:r>
            <a:endParaRPr lang="en-US" dirty="0"/>
          </a:p>
        </p:txBody>
      </p:sp>
      <p:sp>
        <p:nvSpPr>
          <p:cNvPr id="11" name="object 11"/>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5</a:t>
            </a:fld>
            <a:endParaRPr sz="1800">
              <a:latin typeface="Times New Roman"/>
              <a:cs typeface="Times New Roman"/>
            </a:endParaRPr>
          </a:p>
        </p:txBody>
      </p:sp>
      <p:sp>
        <p:nvSpPr>
          <p:cNvPr id="12" name="object 12"/>
          <p:cNvSpPr txBox="1">
            <a:spLocks noGrp="1"/>
          </p:cNvSpPr>
          <p:nvPr>
            <p:ph type="ftr" sz="quarter" idx="5"/>
          </p:nvPr>
        </p:nvSpPr>
        <p:spPr>
          <a:xfrm>
            <a:off x="383540" y="6567510"/>
            <a:ext cx="3046729" cy="192360"/>
          </a:xfrm>
          <a:prstGeom prst="rect">
            <a:avLst/>
          </a:prstGeom>
        </p:spPr>
        <p:txBody>
          <a:bodyPr vert="horz" wrap="square" lIns="0" tIns="0" rIns="0" bIns="0" rtlCol="0">
            <a:spAutoFit/>
          </a:bodyPr>
          <a:lstStyle/>
          <a:p>
            <a:pPr marL="12700">
              <a:lnSpc>
                <a:spcPts val="1475"/>
              </a:lnSpc>
            </a:pPr>
            <a:r>
              <a:rPr lang="en-US" spc="-30"/>
              <a:t>Speech Recognition for Edge Devices</a:t>
            </a:r>
            <a:endParaRPr spc="-20"/>
          </a:p>
        </p:txBody>
      </p:sp>
      <p:sp>
        <p:nvSpPr>
          <p:cNvPr id="3" name="TextBox 1">
            <a:extLst>
              <a:ext uri="{FF2B5EF4-FFF2-40B4-BE49-F238E27FC236}">
                <a16:creationId xmlns:a16="http://schemas.microsoft.com/office/drawing/2014/main" id="{46C52295-A398-72F2-A8B5-A6B254D4B337}"/>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Times New Roman"/>
              </a:rPr>
              <a:t>Opportunity                    </a:t>
            </a:r>
            <a:r>
              <a:rPr lang="en-US">
                <a:solidFill>
                  <a:srgbClr val="7F7F7F"/>
                </a:solidFill>
                <a:latin typeface="Times New Roman"/>
              </a:rPr>
              <a:t>Resources                    </a:t>
            </a:r>
            <a:r>
              <a:rPr lang="en-US">
                <a:solidFill>
                  <a:schemeClr val="bg1">
                    <a:lumMod val="50000"/>
                  </a:schemeClr>
                </a:solidFill>
                <a:latin typeface="Times New Roman"/>
              </a:rPr>
              <a:t>Methodology                    </a:t>
            </a:r>
            <a:r>
              <a:rPr lang="en-US">
                <a:solidFill>
                  <a:srgbClr val="7F7F7F"/>
                </a:solidFill>
                <a:latin typeface="Times New Roman"/>
              </a:rPr>
              <a:t>Demo &amp; Conclusion</a:t>
            </a:r>
            <a:r>
              <a:rPr lang="en-US">
                <a:latin typeface="Times New Roman"/>
                <a:cs typeface="Times New Roman"/>
              </a:rPr>
              <a:t>​</a:t>
            </a:r>
            <a:endParaRPr lang="en-US"/>
          </a:p>
        </p:txBody>
      </p:sp>
      <p:pic>
        <p:nvPicPr>
          <p:cNvPr id="1052" name="Picture 1051">
            <a:extLst>
              <a:ext uri="{FF2B5EF4-FFF2-40B4-BE49-F238E27FC236}">
                <a16:creationId xmlns:a16="http://schemas.microsoft.com/office/drawing/2014/main" id="{01BF5E5D-7F9F-C874-42EF-E8BC624718F2}"/>
              </a:ext>
            </a:extLst>
          </p:cNvPr>
          <p:cNvPicPr>
            <a:picLocks noChangeAspect="1"/>
          </p:cNvPicPr>
          <p:nvPr/>
        </p:nvPicPr>
        <p:blipFill>
          <a:blip r:embed="rId3"/>
          <a:stretch>
            <a:fillRect/>
          </a:stretch>
        </p:blipFill>
        <p:spPr>
          <a:xfrm>
            <a:off x="2288478" y="2938123"/>
            <a:ext cx="1417443" cy="266723"/>
          </a:xfrm>
          <a:prstGeom prst="rect">
            <a:avLst/>
          </a:prstGeom>
        </p:spPr>
      </p:pic>
      <p:pic>
        <p:nvPicPr>
          <p:cNvPr id="7" name="Picture 7" descr="A picture containing bottle&#10;&#10;Description automatically generated">
            <a:extLst>
              <a:ext uri="{FF2B5EF4-FFF2-40B4-BE49-F238E27FC236}">
                <a16:creationId xmlns:a16="http://schemas.microsoft.com/office/drawing/2014/main" id="{8B6FD0BA-224C-035A-5E64-6C73BDE02F32}"/>
              </a:ext>
            </a:extLst>
          </p:cNvPr>
          <p:cNvPicPr>
            <a:picLocks noChangeAspect="1"/>
          </p:cNvPicPr>
          <p:nvPr/>
        </p:nvPicPr>
        <p:blipFill rotWithShape="1">
          <a:blip r:embed="rId4"/>
          <a:srcRect l="-261" t="-1" r="67231" b="607"/>
          <a:stretch/>
        </p:blipFill>
        <p:spPr>
          <a:xfrm>
            <a:off x="1672252" y="2507202"/>
            <a:ext cx="2502182" cy="1977553"/>
          </a:xfrm>
          <a:prstGeom prst="rect">
            <a:avLst/>
          </a:prstGeom>
        </p:spPr>
      </p:pic>
      <p:pic>
        <p:nvPicPr>
          <p:cNvPr id="4" name="Picture 3">
            <a:extLst>
              <a:ext uri="{FF2B5EF4-FFF2-40B4-BE49-F238E27FC236}">
                <a16:creationId xmlns:a16="http://schemas.microsoft.com/office/drawing/2014/main" id="{AE833526-4AD0-954A-02C9-C072990E9A01}"/>
              </a:ext>
            </a:extLst>
          </p:cNvPr>
          <p:cNvPicPr>
            <a:picLocks noChangeAspect="1"/>
          </p:cNvPicPr>
          <p:nvPr/>
        </p:nvPicPr>
        <p:blipFill>
          <a:blip r:embed="rId5"/>
          <a:stretch>
            <a:fillRect/>
          </a:stretch>
        </p:blipFill>
        <p:spPr>
          <a:xfrm>
            <a:off x="8380460" y="2634451"/>
            <a:ext cx="2407328" cy="1723053"/>
          </a:xfrm>
          <a:prstGeom prst="rect">
            <a:avLst/>
          </a:prstGeom>
        </p:spPr>
      </p:pic>
      <p:pic>
        <p:nvPicPr>
          <p:cNvPr id="5" name="Picture 6" descr="Amazon Alexa transparent PNG - StickPNG">
            <a:extLst>
              <a:ext uri="{FF2B5EF4-FFF2-40B4-BE49-F238E27FC236}">
                <a16:creationId xmlns:a16="http://schemas.microsoft.com/office/drawing/2014/main" id="{33E6EB63-2161-BBEF-8F0A-3DA7974A54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5719" y="2448718"/>
            <a:ext cx="1960561" cy="196056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8BB04D8-B461-080B-8F16-B3C32156F2E3}"/>
              </a:ext>
            </a:extLst>
          </p:cNvPr>
          <p:cNvCxnSpPr>
            <a:endCxn id="5" idx="1"/>
          </p:cNvCxnSpPr>
          <p:nvPr/>
        </p:nvCxnSpPr>
        <p:spPr>
          <a:xfrm flipV="1">
            <a:off x="3829722" y="3428999"/>
            <a:ext cx="128599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E06F04-8A7E-C7C0-AF69-9F05E01BE9EC}"/>
              </a:ext>
            </a:extLst>
          </p:cNvPr>
          <p:cNvCxnSpPr/>
          <p:nvPr/>
        </p:nvCxnSpPr>
        <p:spPr>
          <a:xfrm flipV="1">
            <a:off x="6892933" y="3428997"/>
            <a:ext cx="128599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305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bject 44"/>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50</a:t>
            </a:fld>
            <a:endParaRPr sz="1800">
              <a:latin typeface="Times New Roman"/>
              <a:cs typeface="Times New Roman"/>
            </a:endParaRPr>
          </a:p>
        </p:txBody>
      </p:sp>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9" name="TextBox 1">
            <a:extLst>
              <a:ext uri="{FF2B5EF4-FFF2-40B4-BE49-F238E27FC236}">
                <a16:creationId xmlns:a16="http://schemas.microsoft.com/office/drawing/2014/main" id="{46C52295-A398-72F2-A8B5-A6B254D4B337}"/>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rgbClr val="7F7F7F"/>
                </a:solidFill>
                <a:latin typeface="Times New Roman"/>
              </a:rPr>
              <a:t>Data Sources                    </a:t>
            </a:r>
            <a:r>
              <a:rPr lang="en-US">
                <a:solidFill>
                  <a:schemeClr val="bg1"/>
                </a:solidFill>
                <a:latin typeface="Times New Roman"/>
              </a:rPr>
              <a:t>Methodology    </a:t>
            </a:r>
            <a:r>
              <a:rPr lang="en-US">
                <a:solidFill>
                  <a:srgbClr val="7F7F7F"/>
                </a:solidFill>
                <a:latin typeface="Times New Roman"/>
              </a:rPr>
              <a:t>                Summary &amp; Results</a:t>
            </a:r>
            <a:r>
              <a:rPr lang="en-US">
                <a:latin typeface="Times New Roman"/>
                <a:cs typeface="Times New Roman"/>
              </a:rPr>
              <a:t>​</a:t>
            </a:r>
            <a:endParaRPr lang="en-US"/>
          </a:p>
        </p:txBody>
      </p:sp>
      <p:sp>
        <p:nvSpPr>
          <p:cNvPr id="4" name="TextBox 3">
            <a:extLst>
              <a:ext uri="{FF2B5EF4-FFF2-40B4-BE49-F238E27FC236}">
                <a16:creationId xmlns:a16="http://schemas.microsoft.com/office/drawing/2014/main" id="{49117E70-531C-D085-D913-BC4F8C00C0A7}"/>
              </a:ext>
            </a:extLst>
          </p:cNvPr>
          <p:cNvSpPr txBox="1"/>
          <p:nvPr/>
        </p:nvSpPr>
        <p:spPr>
          <a:xfrm>
            <a:off x="0" y="578708"/>
            <a:ext cx="12192000" cy="523220"/>
          </a:xfrm>
          <a:prstGeom prst="rect">
            <a:avLst/>
          </a:prstGeom>
          <a:noFill/>
        </p:spPr>
        <p:txBody>
          <a:bodyPr wrap="square" lIns="91440" tIns="45720" rIns="91440" bIns="45720" anchor="t">
            <a:spAutoFit/>
          </a:bodyPr>
          <a:lstStyle/>
          <a:p>
            <a:pPr marL="12700" algn="ctr">
              <a:spcBef>
                <a:spcPts val="105"/>
              </a:spcBef>
            </a:pPr>
            <a:r>
              <a:rPr lang="en-US" sz="2800" b="1">
                <a:latin typeface="Times New Roman"/>
                <a:cs typeface="Times New Roman"/>
              </a:rPr>
              <a:t>Fully connected neural network is the best performing MFCC estimator</a:t>
            </a:r>
          </a:p>
        </p:txBody>
      </p:sp>
      <p:graphicFrame>
        <p:nvGraphicFramePr>
          <p:cNvPr id="3" name="Table 8">
            <a:extLst>
              <a:ext uri="{FF2B5EF4-FFF2-40B4-BE49-F238E27FC236}">
                <a16:creationId xmlns:a16="http://schemas.microsoft.com/office/drawing/2014/main" id="{25FA3279-3F8C-DDB1-24D1-DBED10D93BE3}"/>
              </a:ext>
            </a:extLst>
          </p:cNvPr>
          <p:cNvGraphicFramePr>
            <a:graphicFrameLocks noGrp="1"/>
          </p:cNvGraphicFramePr>
          <p:nvPr>
            <p:extLst>
              <p:ext uri="{D42A27DB-BD31-4B8C-83A1-F6EECF244321}">
                <p14:modId xmlns:p14="http://schemas.microsoft.com/office/powerpoint/2010/main" val="1974746880"/>
              </p:ext>
            </p:extLst>
          </p:nvPr>
        </p:nvGraphicFramePr>
        <p:xfrm>
          <a:off x="2001512" y="2262866"/>
          <a:ext cx="8422512" cy="2072640"/>
        </p:xfrm>
        <a:graphic>
          <a:graphicData uri="http://schemas.openxmlformats.org/drawingml/2006/table">
            <a:tbl>
              <a:tblPr bandRow="1">
                <a:solidFill>
                  <a:srgbClr val="830000"/>
                </a:solidFill>
                <a:tableStyleId>{21E4AEA4-8DFA-4A89-87EB-49C32662AFE0}</a:tableStyleId>
              </a:tblPr>
              <a:tblGrid>
                <a:gridCol w="5819091">
                  <a:extLst>
                    <a:ext uri="{9D8B030D-6E8A-4147-A177-3AD203B41FA5}">
                      <a16:colId xmlns:a16="http://schemas.microsoft.com/office/drawing/2014/main" val="1892404047"/>
                    </a:ext>
                  </a:extLst>
                </a:gridCol>
                <a:gridCol w="2603421">
                  <a:extLst>
                    <a:ext uri="{9D8B030D-6E8A-4147-A177-3AD203B41FA5}">
                      <a16:colId xmlns:a16="http://schemas.microsoft.com/office/drawing/2014/main" val="2526414047"/>
                    </a:ext>
                  </a:extLst>
                </a:gridCol>
              </a:tblGrid>
              <a:tr h="466014">
                <a:tc>
                  <a:txBody>
                    <a:bodyPr/>
                    <a:lstStyle/>
                    <a:p>
                      <a:pPr lvl="0" algn="ctr">
                        <a:buNone/>
                      </a:pPr>
                      <a:r>
                        <a:rPr lang="en-US" sz="2800" b="1">
                          <a:latin typeface="Times New Roman"/>
                          <a:cs typeface="Times New Roman"/>
                        </a:rPr>
                        <a:t>Model</a:t>
                      </a:r>
                    </a:p>
                  </a:txBody>
                  <a:tcPr>
                    <a:lnL w="0">
                      <a:noFill/>
                    </a:lnL>
                    <a:lnR w="0">
                      <a:noFill/>
                    </a:lnR>
                    <a:lnT w="0">
                      <a:noFill/>
                    </a:lnT>
                    <a:lnB w="0">
                      <a:noFill/>
                    </a:lnB>
                    <a:lnTlToBr w="0">
                      <a:noFill/>
                    </a:lnTlToBr>
                    <a:lnBlToTr w="0">
                      <a:noFill/>
                    </a:lnBlToTr>
                  </a:tcPr>
                </a:tc>
                <a:tc>
                  <a:txBody>
                    <a:bodyPr/>
                    <a:lstStyle/>
                    <a:p>
                      <a:pPr lvl="0" algn="ctr">
                        <a:buNone/>
                      </a:pPr>
                      <a:r>
                        <a:rPr lang="en-US" sz="2800" b="1">
                          <a:latin typeface="Times New Roman"/>
                          <a:cs typeface="Times New Roman"/>
                        </a:rPr>
                        <a:t>Training MSE </a:t>
                      </a:r>
                    </a:p>
                  </a:txBody>
                  <a:tcPr>
                    <a:lnL w="0">
                      <a:noFill/>
                    </a:lnL>
                  </a:tcPr>
                </a:tc>
                <a:extLst>
                  <a:ext uri="{0D108BD9-81ED-4DB2-BD59-A6C34878D82A}">
                    <a16:rowId xmlns:a16="http://schemas.microsoft.com/office/drawing/2014/main" val="1275726176"/>
                  </a:ext>
                </a:extLst>
              </a:tr>
              <a:tr h="466015">
                <a:tc>
                  <a:txBody>
                    <a:bodyPr/>
                    <a:lstStyle/>
                    <a:p>
                      <a:pPr algn="ctr"/>
                      <a:r>
                        <a:rPr lang="en-US" sz="2800" b="0">
                          <a:latin typeface="Times New Roman"/>
                          <a:cs typeface="Times New Roman"/>
                        </a:rPr>
                        <a:t>Fully Connected Neural Network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800" b="0">
                          <a:latin typeface="Times New Roman"/>
                          <a:cs typeface="Times New Roman"/>
                        </a:rPr>
                        <a:t>14.35</a:t>
                      </a:r>
                    </a:p>
                  </a:txBody>
                  <a:tcPr>
                    <a:lnL w="12700" cmpd="sng">
                      <a:noFill/>
                    </a:lnL>
                  </a:tcPr>
                </a:tc>
                <a:extLst>
                  <a:ext uri="{0D108BD9-81ED-4DB2-BD59-A6C34878D82A}">
                    <a16:rowId xmlns:a16="http://schemas.microsoft.com/office/drawing/2014/main" val="3065001912"/>
                  </a:ext>
                </a:extLst>
              </a:tr>
              <a:tr h="466015">
                <a:tc>
                  <a:txBody>
                    <a:bodyPr/>
                    <a:lstStyle/>
                    <a:p>
                      <a:pPr lvl="0" algn="ctr">
                        <a:buNone/>
                      </a:pPr>
                      <a:r>
                        <a:rPr lang="en-US" sz="2800" b="0">
                          <a:latin typeface="Times New Roman"/>
                          <a:cs typeface="Times New Roman"/>
                        </a:rPr>
                        <a:t>Autoencoder</a:t>
                      </a:r>
                    </a:p>
                  </a:txBody>
                  <a:tcPr>
                    <a:lnT w="12700" cmpd="sng">
                      <a:noFill/>
                    </a:lnT>
                  </a:tcPr>
                </a:tc>
                <a:tc>
                  <a:txBody>
                    <a:bodyPr/>
                    <a:lstStyle/>
                    <a:p>
                      <a:pPr lvl="0" algn="ctr">
                        <a:buNone/>
                      </a:pPr>
                      <a:r>
                        <a:rPr lang="en-US" sz="2800" b="0">
                          <a:latin typeface="Times New Roman"/>
                          <a:cs typeface="Times New Roman"/>
                        </a:rPr>
                        <a:t>20.37</a:t>
                      </a:r>
                    </a:p>
                  </a:txBody>
                  <a:tcPr/>
                </a:tc>
                <a:extLst>
                  <a:ext uri="{0D108BD9-81ED-4DB2-BD59-A6C34878D82A}">
                    <a16:rowId xmlns:a16="http://schemas.microsoft.com/office/drawing/2014/main" val="1358538572"/>
                  </a:ext>
                </a:extLst>
              </a:tr>
              <a:tr h="466015">
                <a:tc>
                  <a:txBody>
                    <a:bodyPr/>
                    <a:lstStyle/>
                    <a:p>
                      <a:pPr lvl="0" algn="ctr">
                        <a:buNone/>
                      </a:pPr>
                      <a:r>
                        <a:rPr lang="en-US" sz="2800" b="0">
                          <a:latin typeface="Times New Roman"/>
                          <a:cs typeface="Times New Roman"/>
                        </a:rPr>
                        <a:t>Convolutional Neural Network</a:t>
                      </a:r>
                    </a:p>
                  </a:txBody>
                  <a:tcPr/>
                </a:tc>
                <a:tc>
                  <a:txBody>
                    <a:bodyPr/>
                    <a:lstStyle/>
                    <a:p>
                      <a:pPr lvl="0" algn="ctr">
                        <a:buNone/>
                      </a:pPr>
                      <a:r>
                        <a:rPr lang="en-US" sz="2800" b="0">
                          <a:latin typeface="Times New Roman"/>
                          <a:cs typeface="Times New Roman"/>
                        </a:rPr>
                        <a:t>104.96</a:t>
                      </a:r>
                    </a:p>
                  </a:txBody>
                  <a:tcPr/>
                </a:tc>
                <a:extLst>
                  <a:ext uri="{0D108BD9-81ED-4DB2-BD59-A6C34878D82A}">
                    <a16:rowId xmlns:a16="http://schemas.microsoft.com/office/drawing/2014/main" val="3176698737"/>
                  </a:ext>
                </a:extLst>
              </a:tr>
            </a:tbl>
          </a:graphicData>
        </a:graphic>
      </p:graphicFrame>
    </p:spTree>
    <p:extLst>
      <p:ext uri="{BB962C8B-B14F-4D97-AF65-F5344CB8AC3E}">
        <p14:creationId xmlns:p14="http://schemas.microsoft.com/office/powerpoint/2010/main" val="957437211"/>
      </p:ext>
    </p:extLst>
  </p:cSld>
  <p:clrMapOvr>
    <a:masterClrMapping/>
  </p:clrMapOvr>
  <p:extLst>
    <p:ext uri="{6950BFC3-D8DA-4A85-94F7-54DA5524770B}">
      <p188:commentRel xmlns:p188="http://schemas.microsoft.com/office/powerpoint/2018/8/main" r:id="rId3"/>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pic>
        <p:nvPicPr>
          <p:cNvPr id="4" name="Picture 26">
            <a:extLst>
              <a:ext uri="{FF2B5EF4-FFF2-40B4-BE49-F238E27FC236}">
                <a16:creationId xmlns:a16="http://schemas.microsoft.com/office/drawing/2014/main" id="{80C73BF5-4666-9544-EA72-C29DD75AB14F}"/>
              </a:ext>
            </a:extLst>
          </p:cNvPr>
          <p:cNvPicPr>
            <a:picLocks noChangeAspect="1"/>
          </p:cNvPicPr>
          <p:nvPr/>
        </p:nvPicPr>
        <p:blipFill rotWithShape="1">
          <a:blip r:embed="rId3"/>
          <a:srcRect l="56250" t="142"/>
          <a:stretch/>
        </p:blipFill>
        <p:spPr>
          <a:xfrm>
            <a:off x="350477" y="2438470"/>
            <a:ext cx="2123439" cy="2435281"/>
          </a:xfrm>
          <a:prstGeom prst="rect">
            <a:avLst/>
          </a:prstGeom>
        </p:spPr>
      </p:pic>
      <p:pic>
        <p:nvPicPr>
          <p:cNvPr id="1026" name="Picture 2" descr="Spectrogram - Wikipedia">
            <a:extLst>
              <a:ext uri="{FF2B5EF4-FFF2-40B4-BE49-F238E27FC236}">
                <a16:creationId xmlns:a16="http://schemas.microsoft.com/office/drawing/2014/main" id="{FE3197E5-8B5C-EEA5-D21A-C78A1B232D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95" t="9964" r="13765" b="14139"/>
          <a:stretch/>
        </p:blipFill>
        <p:spPr bwMode="auto">
          <a:xfrm>
            <a:off x="5406842" y="3096239"/>
            <a:ext cx="2123439" cy="10898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2">
            <a:extLst>
              <a:ext uri="{FF2B5EF4-FFF2-40B4-BE49-F238E27FC236}">
                <a16:creationId xmlns:a16="http://schemas.microsoft.com/office/drawing/2014/main" id="{879494CE-6C46-0E74-978B-AF741F4D3D3A}"/>
              </a:ext>
            </a:extLst>
          </p:cNvPr>
          <p:cNvPicPr>
            <a:picLocks noChangeAspect="1"/>
          </p:cNvPicPr>
          <p:nvPr/>
        </p:nvPicPr>
        <p:blipFill>
          <a:blip r:embed="rId5"/>
          <a:stretch>
            <a:fillRect/>
          </a:stretch>
        </p:blipFill>
        <p:spPr>
          <a:xfrm>
            <a:off x="10181194" y="2665421"/>
            <a:ext cx="1657350" cy="1647825"/>
          </a:xfrm>
          <a:prstGeom prst="rect">
            <a:avLst/>
          </a:prstGeom>
        </p:spPr>
      </p:pic>
      <p:sp>
        <p:nvSpPr>
          <p:cNvPr id="26" name="TextBox 25">
            <a:extLst>
              <a:ext uri="{FF2B5EF4-FFF2-40B4-BE49-F238E27FC236}">
                <a16:creationId xmlns:a16="http://schemas.microsoft.com/office/drawing/2014/main" id="{BD176C0D-B257-64F4-BED9-5A714280FEE8}"/>
              </a:ext>
            </a:extLst>
          </p:cNvPr>
          <p:cNvSpPr txBox="1"/>
          <p:nvPr/>
        </p:nvSpPr>
        <p:spPr>
          <a:xfrm>
            <a:off x="10313459" y="3286779"/>
            <a:ext cx="1406562" cy="369332"/>
          </a:xfrm>
          <a:prstGeom prst="rect">
            <a:avLst/>
          </a:prstGeom>
          <a:noFill/>
        </p:spPr>
        <p:txBody>
          <a:bodyPr wrap="square">
            <a:spAutoFit/>
          </a:bodyPr>
          <a:lstStyle/>
          <a:p>
            <a:pPr algn="l"/>
            <a:r>
              <a:rPr lang="en-US">
                <a:latin typeface="Times New Roman" panose="02020603050405020304" pitchFamily="18" charset="0"/>
                <a:cs typeface="Times New Roman" panose="02020603050405020304" pitchFamily="18" charset="0"/>
              </a:rPr>
              <a:t>"Backward"</a:t>
            </a:r>
          </a:p>
        </p:txBody>
      </p:sp>
      <p:sp>
        <p:nvSpPr>
          <p:cNvPr id="7" name="TextBox 6">
            <a:extLst>
              <a:ext uri="{FF2B5EF4-FFF2-40B4-BE49-F238E27FC236}">
                <a16:creationId xmlns:a16="http://schemas.microsoft.com/office/drawing/2014/main" id="{0CD8364F-901B-C6F7-CAF2-40F3ED6A1206}"/>
              </a:ext>
            </a:extLst>
          </p:cNvPr>
          <p:cNvSpPr txBox="1"/>
          <p:nvPr/>
        </p:nvSpPr>
        <p:spPr>
          <a:xfrm>
            <a:off x="-175554" y="2665421"/>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Audio</a:t>
            </a:r>
          </a:p>
        </p:txBody>
      </p:sp>
      <p:sp>
        <p:nvSpPr>
          <p:cNvPr id="8" name="TextBox 7">
            <a:extLst>
              <a:ext uri="{FF2B5EF4-FFF2-40B4-BE49-F238E27FC236}">
                <a16:creationId xmlns:a16="http://schemas.microsoft.com/office/drawing/2014/main" id="{78A8A193-D010-2EA0-BF09-5D5A32E97CF1}"/>
              </a:ext>
            </a:extLst>
          </p:cNvPr>
          <p:cNvSpPr txBox="1"/>
          <p:nvPr/>
        </p:nvSpPr>
        <p:spPr>
          <a:xfrm>
            <a:off x="5639886" y="2340495"/>
            <a:ext cx="1657350" cy="707886"/>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Estimated MFCC</a:t>
            </a:r>
          </a:p>
        </p:txBody>
      </p:sp>
      <p:sp>
        <p:nvSpPr>
          <p:cNvPr id="11" name="object 11">
            <a:extLst>
              <a:ext uri="{FF2B5EF4-FFF2-40B4-BE49-F238E27FC236}">
                <a16:creationId xmlns:a16="http://schemas.microsoft.com/office/drawing/2014/main" id="{EA13DFC0-FBA8-F824-38EA-A61BF4F4DC1C}"/>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51</a:t>
            </a:fld>
            <a:endParaRPr sz="1800">
              <a:latin typeface="Times New Roman"/>
              <a:cs typeface="Times New Roman"/>
            </a:endParaRPr>
          </a:p>
        </p:txBody>
      </p:sp>
      <p:sp>
        <p:nvSpPr>
          <p:cNvPr id="12" name="TextBox 1">
            <a:extLst>
              <a:ext uri="{FF2B5EF4-FFF2-40B4-BE49-F238E27FC236}">
                <a16:creationId xmlns:a16="http://schemas.microsoft.com/office/drawing/2014/main" id="{665960E0-7DDF-6AA1-CCA8-DD6E90C2F2F5}"/>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Times New Roman"/>
              </a:rPr>
              <a:t>Opportunity                    </a:t>
            </a:r>
            <a:r>
              <a:rPr lang="en-US">
                <a:solidFill>
                  <a:srgbClr val="7F7F7F"/>
                </a:solidFill>
                <a:latin typeface="Times New Roman"/>
              </a:rPr>
              <a:t>Resources                    </a:t>
            </a:r>
            <a:r>
              <a:rPr lang="en-US">
                <a:solidFill>
                  <a:schemeClr val="bg1">
                    <a:lumMod val="50000"/>
                  </a:schemeClr>
                </a:solidFill>
                <a:latin typeface="Times New Roman"/>
              </a:rPr>
              <a:t>Methodology                    </a:t>
            </a:r>
            <a:r>
              <a:rPr lang="en-US">
                <a:solidFill>
                  <a:srgbClr val="7F7F7F"/>
                </a:solidFill>
                <a:latin typeface="Times New Roman"/>
              </a:rPr>
              <a:t>Demo &amp; Conclusion</a:t>
            </a:r>
            <a:r>
              <a:rPr lang="en-US">
                <a:latin typeface="Times New Roman"/>
                <a:cs typeface="Times New Roman"/>
              </a:rPr>
              <a:t>​</a:t>
            </a:r>
            <a:endParaRPr lang="en-US"/>
          </a:p>
        </p:txBody>
      </p:sp>
      <p:pic>
        <p:nvPicPr>
          <p:cNvPr id="9" name="Picture 38" descr="Diagram&#10;&#10;Description automatically generated">
            <a:extLst>
              <a:ext uri="{FF2B5EF4-FFF2-40B4-BE49-F238E27FC236}">
                <a16:creationId xmlns:a16="http://schemas.microsoft.com/office/drawing/2014/main" id="{FBF358C6-5B9C-D875-F8D8-1ACBBF4E64B0}"/>
              </a:ext>
            </a:extLst>
          </p:cNvPr>
          <p:cNvPicPr>
            <a:picLocks noChangeAspect="1"/>
          </p:cNvPicPr>
          <p:nvPr/>
        </p:nvPicPr>
        <p:blipFill>
          <a:blip r:embed="rId6"/>
          <a:stretch>
            <a:fillRect/>
          </a:stretch>
        </p:blipFill>
        <p:spPr>
          <a:xfrm>
            <a:off x="2790039" y="2857319"/>
            <a:ext cx="2234220" cy="1561462"/>
          </a:xfrm>
          <a:prstGeom prst="rect">
            <a:avLst/>
          </a:prstGeom>
        </p:spPr>
      </p:pic>
      <p:sp>
        <p:nvSpPr>
          <p:cNvPr id="10" name="TextBox 9">
            <a:extLst>
              <a:ext uri="{FF2B5EF4-FFF2-40B4-BE49-F238E27FC236}">
                <a16:creationId xmlns:a16="http://schemas.microsoft.com/office/drawing/2014/main" id="{54BEAD0F-F87E-D044-0F86-41C379EA5E16}"/>
              </a:ext>
            </a:extLst>
          </p:cNvPr>
          <p:cNvSpPr txBox="1"/>
          <p:nvPr/>
        </p:nvSpPr>
        <p:spPr>
          <a:xfrm>
            <a:off x="2924116" y="2061032"/>
            <a:ext cx="18319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Calibri"/>
              </a:rPr>
              <a:t>Fully-connected MFCC estimator</a:t>
            </a:r>
            <a:endParaRPr lang="en-US">
              <a:latin typeface="Times New Roman"/>
              <a:cs typeface="Times New Roman"/>
            </a:endParaRPr>
          </a:p>
        </p:txBody>
      </p:sp>
      <p:pic>
        <p:nvPicPr>
          <p:cNvPr id="2" name="Picture 7">
            <a:extLst>
              <a:ext uri="{FF2B5EF4-FFF2-40B4-BE49-F238E27FC236}">
                <a16:creationId xmlns:a16="http://schemas.microsoft.com/office/drawing/2014/main" id="{2A74CB64-1CF6-A611-F86B-A1CF7CC97936}"/>
              </a:ext>
            </a:extLst>
          </p:cNvPr>
          <p:cNvPicPr>
            <a:picLocks noChangeAspect="1"/>
          </p:cNvPicPr>
          <p:nvPr/>
        </p:nvPicPr>
        <p:blipFill>
          <a:blip r:embed="rId7"/>
          <a:stretch>
            <a:fillRect/>
          </a:stretch>
        </p:blipFill>
        <p:spPr>
          <a:xfrm>
            <a:off x="8002203" y="2728288"/>
            <a:ext cx="1835109" cy="1855643"/>
          </a:xfrm>
          <a:prstGeom prst="rect">
            <a:avLst/>
          </a:prstGeom>
        </p:spPr>
      </p:pic>
      <p:sp>
        <p:nvSpPr>
          <p:cNvPr id="3" name="TextBox 2">
            <a:extLst>
              <a:ext uri="{FF2B5EF4-FFF2-40B4-BE49-F238E27FC236}">
                <a16:creationId xmlns:a16="http://schemas.microsoft.com/office/drawing/2014/main" id="{3AB5D6A1-7E77-9C3F-CE31-8E4FE800986D}"/>
              </a:ext>
            </a:extLst>
          </p:cNvPr>
          <p:cNvSpPr txBox="1"/>
          <p:nvPr/>
        </p:nvSpPr>
        <p:spPr>
          <a:xfrm>
            <a:off x="8002203" y="1988628"/>
            <a:ext cx="18319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Calibri"/>
              </a:rPr>
              <a:t>Convolutional Neutral Network</a:t>
            </a:r>
            <a:endParaRPr lang="en-US">
              <a:latin typeface="Times New Roman"/>
              <a:cs typeface="Times New Roman"/>
            </a:endParaRPr>
          </a:p>
        </p:txBody>
      </p:sp>
      <p:sp>
        <p:nvSpPr>
          <p:cNvPr id="5" name="TextBox 4">
            <a:extLst>
              <a:ext uri="{FF2B5EF4-FFF2-40B4-BE49-F238E27FC236}">
                <a16:creationId xmlns:a16="http://schemas.microsoft.com/office/drawing/2014/main" id="{AD1A7A6C-4962-08DE-3D6A-3DD41C4AE497}"/>
              </a:ext>
            </a:extLst>
          </p:cNvPr>
          <p:cNvSpPr txBox="1"/>
          <p:nvPr/>
        </p:nvSpPr>
        <p:spPr>
          <a:xfrm>
            <a:off x="997836" y="572252"/>
            <a:ext cx="1196250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Times New Roman"/>
                <a:cs typeface="Times New Roman"/>
              </a:rPr>
              <a:t>We have achieved 92% accuracy on 20 words and a rejection class</a:t>
            </a:r>
          </a:p>
        </p:txBody>
      </p:sp>
      <p:cxnSp>
        <p:nvCxnSpPr>
          <p:cNvPr id="13" name="Straight Arrow Connector 12">
            <a:extLst>
              <a:ext uri="{FF2B5EF4-FFF2-40B4-BE49-F238E27FC236}">
                <a16:creationId xmlns:a16="http://schemas.microsoft.com/office/drawing/2014/main" id="{631104D8-9199-FDC7-07D3-40934FD312ED}"/>
              </a:ext>
            </a:extLst>
          </p:cNvPr>
          <p:cNvCxnSpPr>
            <a:cxnSpLocks/>
          </p:cNvCxnSpPr>
          <p:nvPr/>
        </p:nvCxnSpPr>
        <p:spPr>
          <a:xfrm>
            <a:off x="3046499" y="4555162"/>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066E1F4-E458-A33F-8335-299AB57C5B4F}"/>
              </a:ext>
            </a:extLst>
          </p:cNvPr>
          <p:cNvCxnSpPr>
            <a:cxnSpLocks/>
          </p:cNvCxnSpPr>
          <p:nvPr/>
        </p:nvCxnSpPr>
        <p:spPr>
          <a:xfrm>
            <a:off x="8069073" y="4608171"/>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812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25" name="TextBox 24">
            <a:extLst>
              <a:ext uri="{FF2B5EF4-FFF2-40B4-BE49-F238E27FC236}">
                <a16:creationId xmlns:a16="http://schemas.microsoft.com/office/drawing/2014/main" id="{F35888A3-10AB-81A9-8DE9-CD4A322E0A23}"/>
              </a:ext>
            </a:extLst>
          </p:cNvPr>
          <p:cNvSpPr txBox="1"/>
          <p:nvPr/>
        </p:nvSpPr>
        <p:spPr>
          <a:xfrm>
            <a:off x="264058" y="833092"/>
            <a:ext cx="1196250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Times New Roman"/>
                <a:cs typeface="Times New Roman"/>
              </a:rPr>
              <a:t>We have achieved 92% accuracy on 20 words and a rejection class</a:t>
            </a:r>
          </a:p>
        </p:txBody>
      </p:sp>
      <p:pic>
        <p:nvPicPr>
          <p:cNvPr id="11" name="Picture 7">
            <a:extLst>
              <a:ext uri="{FF2B5EF4-FFF2-40B4-BE49-F238E27FC236}">
                <a16:creationId xmlns:a16="http://schemas.microsoft.com/office/drawing/2014/main" id="{6C1F98C9-1DFC-98BF-E0CF-83C22AC743FB}"/>
              </a:ext>
            </a:extLst>
          </p:cNvPr>
          <p:cNvPicPr>
            <a:picLocks noChangeAspect="1"/>
          </p:cNvPicPr>
          <p:nvPr/>
        </p:nvPicPr>
        <p:blipFill>
          <a:blip r:embed="rId3"/>
          <a:stretch>
            <a:fillRect/>
          </a:stretch>
        </p:blipFill>
        <p:spPr>
          <a:xfrm>
            <a:off x="5285785" y="2109272"/>
            <a:ext cx="1835109" cy="1855643"/>
          </a:xfrm>
          <a:prstGeom prst="rect">
            <a:avLst/>
          </a:prstGeom>
        </p:spPr>
      </p:pic>
      <p:sp>
        <p:nvSpPr>
          <p:cNvPr id="17" name="TextBox 16">
            <a:extLst>
              <a:ext uri="{FF2B5EF4-FFF2-40B4-BE49-F238E27FC236}">
                <a16:creationId xmlns:a16="http://schemas.microsoft.com/office/drawing/2014/main" id="{D6F33059-2E13-3ED5-BDDF-381D03228BD8}"/>
              </a:ext>
            </a:extLst>
          </p:cNvPr>
          <p:cNvSpPr txBox="1"/>
          <p:nvPr/>
        </p:nvSpPr>
        <p:spPr>
          <a:xfrm>
            <a:off x="3343734" y="1972598"/>
            <a:ext cx="14024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Times New Roman"/>
              </a:rPr>
              <a:t>Estimated</a:t>
            </a:r>
          </a:p>
          <a:p>
            <a:pPr algn="ctr"/>
            <a:r>
              <a:rPr lang="en-US">
                <a:latin typeface="Times New Roman"/>
              </a:rPr>
              <a:t>MFCC</a:t>
            </a:r>
            <a:endParaRPr lang="en-US">
              <a:cs typeface="Calibri"/>
            </a:endParaRPr>
          </a:p>
        </p:txBody>
      </p:sp>
      <p:pic>
        <p:nvPicPr>
          <p:cNvPr id="19" name="Picture 38" descr="Diagram&#10;&#10;Description automatically generated">
            <a:extLst>
              <a:ext uri="{FF2B5EF4-FFF2-40B4-BE49-F238E27FC236}">
                <a16:creationId xmlns:a16="http://schemas.microsoft.com/office/drawing/2014/main" id="{0F32C16D-6C1E-84DD-CBF8-B04F13F0FCD7}"/>
              </a:ext>
            </a:extLst>
          </p:cNvPr>
          <p:cNvPicPr>
            <a:picLocks noChangeAspect="1"/>
          </p:cNvPicPr>
          <p:nvPr/>
        </p:nvPicPr>
        <p:blipFill>
          <a:blip r:embed="rId4"/>
          <a:stretch>
            <a:fillRect/>
          </a:stretch>
        </p:blipFill>
        <p:spPr>
          <a:xfrm>
            <a:off x="655275" y="2202994"/>
            <a:ext cx="2234220" cy="1561462"/>
          </a:xfrm>
          <a:prstGeom prst="rect">
            <a:avLst/>
          </a:prstGeom>
        </p:spPr>
      </p:pic>
      <p:sp>
        <p:nvSpPr>
          <p:cNvPr id="20" name="TextBox 19">
            <a:extLst>
              <a:ext uri="{FF2B5EF4-FFF2-40B4-BE49-F238E27FC236}">
                <a16:creationId xmlns:a16="http://schemas.microsoft.com/office/drawing/2014/main" id="{F60C976E-FCA7-4BD7-86E5-CD10759A9F84}"/>
              </a:ext>
            </a:extLst>
          </p:cNvPr>
          <p:cNvSpPr txBox="1"/>
          <p:nvPr/>
        </p:nvSpPr>
        <p:spPr>
          <a:xfrm>
            <a:off x="925286" y="3971635"/>
            <a:ext cx="18319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Calibri"/>
              </a:rPr>
              <a:t>Fully-connected MFCC estimator</a:t>
            </a:r>
            <a:endParaRPr lang="en-US">
              <a:latin typeface="Times New Roman"/>
              <a:cs typeface="Times New Roman"/>
            </a:endParaRPr>
          </a:p>
        </p:txBody>
      </p:sp>
      <p:sp>
        <p:nvSpPr>
          <p:cNvPr id="21" name="TextBox 20">
            <a:extLst>
              <a:ext uri="{FF2B5EF4-FFF2-40B4-BE49-F238E27FC236}">
                <a16:creationId xmlns:a16="http://schemas.microsoft.com/office/drawing/2014/main" id="{C0F5B5CD-D923-5CA5-0E2A-AAF60D9FF0A0}"/>
              </a:ext>
            </a:extLst>
          </p:cNvPr>
          <p:cNvSpPr txBox="1"/>
          <p:nvPr/>
        </p:nvSpPr>
        <p:spPr>
          <a:xfrm>
            <a:off x="5329321" y="3971635"/>
            <a:ext cx="183197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Calibri"/>
              </a:rPr>
              <a:t>Convolutional Neutral Network Classifier</a:t>
            </a:r>
            <a:endParaRPr lang="en-US">
              <a:latin typeface="Times New Roman"/>
              <a:cs typeface="Times New Roman"/>
            </a:endParaRPr>
          </a:p>
        </p:txBody>
      </p:sp>
      <p:sp>
        <p:nvSpPr>
          <p:cNvPr id="27" name="TextBox 26">
            <a:extLst>
              <a:ext uri="{FF2B5EF4-FFF2-40B4-BE49-F238E27FC236}">
                <a16:creationId xmlns:a16="http://schemas.microsoft.com/office/drawing/2014/main" id="{E001DCC3-61ED-FF46-C17F-4B5696211E3B}"/>
              </a:ext>
            </a:extLst>
          </p:cNvPr>
          <p:cNvSpPr txBox="1"/>
          <p:nvPr/>
        </p:nvSpPr>
        <p:spPr>
          <a:xfrm>
            <a:off x="9200078" y="2807195"/>
            <a:ext cx="23366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a:latin typeface="Times New Roman"/>
                <a:cs typeface="Calibri"/>
              </a:rPr>
              <a:t>92% accuracy on twenty words</a:t>
            </a:r>
          </a:p>
        </p:txBody>
      </p:sp>
      <p:sp>
        <p:nvSpPr>
          <p:cNvPr id="16" name="Rectangle 15">
            <a:extLst>
              <a:ext uri="{FF2B5EF4-FFF2-40B4-BE49-F238E27FC236}">
                <a16:creationId xmlns:a16="http://schemas.microsoft.com/office/drawing/2014/main" id="{72C80AC4-8AA4-903D-E858-F6EF3975B74F}"/>
              </a:ext>
            </a:extLst>
          </p:cNvPr>
          <p:cNvSpPr/>
          <p:nvPr/>
        </p:nvSpPr>
        <p:spPr>
          <a:xfrm>
            <a:off x="9101596" y="2742629"/>
            <a:ext cx="2336646" cy="956561"/>
          </a:xfrm>
          <a:prstGeom prst="rect">
            <a:avLst/>
          </a:prstGeom>
          <a:noFill/>
          <a:ln>
            <a:solidFill>
              <a:srgbClr val="83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cxnSp>
        <p:nvCxnSpPr>
          <p:cNvPr id="2" name="Straight Arrow Connector 1">
            <a:extLst>
              <a:ext uri="{FF2B5EF4-FFF2-40B4-BE49-F238E27FC236}">
                <a16:creationId xmlns:a16="http://schemas.microsoft.com/office/drawing/2014/main" id="{DBE21311-6A5A-F69E-1E21-0A61D40B0B73}"/>
              </a:ext>
            </a:extLst>
          </p:cNvPr>
          <p:cNvCxnSpPr>
            <a:cxnSpLocks/>
          </p:cNvCxnSpPr>
          <p:nvPr/>
        </p:nvCxnSpPr>
        <p:spPr>
          <a:xfrm>
            <a:off x="3105668" y="4281434"/>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D90AB902-A229-BC11-95E6-50DFC0F36FAF}"/>
              </a:ext>
            </a:extLst>
          </p:cNvPr>
          <p:cNvCxnSpPr>
            <a:cxnSpLocks/>
          </p:cNvCxnSpPr>
          <p:nvPr/>
        </p:nvCxnSpPr>
        <p:spPr>
          <a:xfrm>
            <a:off x="7491663" y="3110361"/>
            <a:ext cx="137717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2" descr="Spectrogram - Wikipedia">
            <a:extLst>
              <a:ext uri="{FF2B5EF4-FFF2-40B4-BE49-F238E27FC236}">
                <a16:creationId xmlns:a16="http://schemas.microsoft.com/office/drawing/2014/main" id="{89DC673C-EACC-9797-83E0-AA6727C5A5A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95" t="9964" r="31566" b="20900"/>
          <a:stretch/>
        </p:blipFill>
        <p:spPr bwMode="auto">
          <a:xfrm>
            <a:off x="3228888" y="2706433"/>
            <a:ext cx="1632141" cy="992756"/>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11">
            <a:extLst>
              <a:ext uri="{FF2B5EF4-FFF2-40B4-BE49-F238E27FC236}">
                <a16:creationId xmlns:a16="http://schemas.microsoft.com/office/drawing/2014/main" id="{20E56A42-1163-14CD-93E9-7C075B02FFE1}"/>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52</a:t>
            </a:fld>
            <a:endParaRPr sz="1800">
              <a:latin typeface="Times New Roman"/>
              <a:cs typeface="Times New Roman"/>
            </a:endParaRPr>
          </a:p>
        </p:txBody>
      </p:sp>
      <p:sp>
        <p:nvSpPr>
          <p:cNvPr id="7" name="TextBox 1">
            <a:extLst>
              <a:ext uri="{FF2B5EF4-FFF2-40B4-BE49-F238E27FC236}">
                <a16:creationId xmlns:a16="http://schemas.microsoft.com/office/drawing/2014/main" id="{A641A57B-2164-98B2-5F1B-7162BA741BDA}"/>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Times New Roman"/>
              </a:rPr>
              <a:t>Opportunity                    </a:t>
            </a:r>
            <a:r>
              <a:rPr lang="en-US">
                <a:solidFill>
                  <a:srgbClr val="7F7F7F"/>
                </a:solidFill>
                <a:latin typeface="Times New Roman"/>
              </a:rPr>
              <a:t>Resources                    </a:t>
            </a:r>
            <a:r>
              <a:rPr lang="en-US">
                <a:solidFill>
                  <a:schemeClr val="bg1">
                    <a:lumMod val="50000"/>
                  </a:schemeClr>
                </a:solidFill>
                <a:latin typeface="Times New Roman"/>
              </a:rPr>
              <a:t>Methodology                    </a:t>
            </a:r>
            <a:r>
              <a:rPr lang="en-US">
                <a:solidFill>
                  <a:srgbClr val="7F7F7F"/>
                </a:solidFill>
                <a:latin typeface="Times New Roman"/>
              </a:rPr>
              <a:t>Demo &amp; Conclusion</a:t>
            </a:r>
            <a:r>
              <a:rPr lang="en-US">
                <a:latin typeface="Times New Roman"/>
                <a:cs typeface="Times New Roman"/>
              </a:rPr>
              <a:t>​</a:t>
            </a:r>
            <a:endParaRPr lang="en-US"/>
          </a:p>
        </p:txBody>
      </p:sp>
    </p:spTree>
    <p:extLst>
      <p:ext uri="{BB962C8B-B14F-4D97-AF65-F5344CB8AC3E}">
        <p14:creationId xmlns:p14="http://schemas.microsoft.com/office/powerpoint/2010/main" val="9045142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0560" y="555341"/>
            <a:ext cx="11478980" cy="867545"/>
          </a:xfrm>
          <a:prstGeom prst="rect">
            <a:avLst/>
          </a:prstGeom>
        </p:spPr>
        <p:txBody>
          <a:bodyPr vert="horz" wrap="square" lIns="0" tIns="13335" rIns="0" bIns="0" rtlCol="0" anchor="t">
            <a:spAutoFit/>
          </a:bodyPr>
          <a:lstStyle/>
          <a:p>
            <a:pPr algn="ctr"/>
            <a:r>
              <a:rPr lang="en-US" sz="2800" b="1">
                <a:latin typeface="Times New Roman" panose="02020603050405020304" pitchFamily="18" charset="0"/>
                <a:ea typeface="+mn-lt"/>
                <a:cs typeface="Times New Roman" panose="02020603050405020304" pitchFamily="18" charset="0"/>
              </a:rPr>
              <a:t>MAX78000 enables maximum privacy speech compared to competitors </a:t>
            </a:r>
          </a:p>
          <a:p>
            <a:pPr algn="ctr">
              <a:lnSpc>
                <a:spcPts val="3300"/>
              </a:lnSpc>
            </a:pPr>
            <a:endParaRPr lang="en-US" sz="2800">
              <a:latin typeface="Times New Roman" panose="02020603050405020304" pitchFamily="18" charset="0"/>
              <a:cs typeface="Times New Roman" panose="02020603050405020304" pitchFamily="18" charset="0"/>
            </a:endParaRPr>
          </a:p>
        </p:txBody>
      </p:sp>
      <p:sp>
        <p:nvSpPr>
          <p:cNvPr id="11" name="object 11"/>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53</a:t>
            </a:fld>
            <a:endParaRPr sz="1800">
              <a:latin typeface="Times New Roman"/>
              <a:cs typeface="Times New Roman"/>
            </a:endParaRPr>
          </a:p>
        </p:txBody>
      </p:sp>
      <p:sp>
        <p:nvSpPr>
          <p:cNvPr id="12" name="object 12"/>
          <p:cNvSpPr txBox="1">
            <a:spLocks noGrp="1"/>
          </p:cNvSpPr>
          <p:nvPr>
            <p:ph type="ftr" sz="quarter" idx="5"/>
          </p:nvPr>
        </p:nvSpPr>
        <p:spPr>
          <a:xfrm>
            <a:off x="383540" y="6567510"/>
            <a:ext cx="3046729" cy="192360"/>
          </a:xfrm>
          <a:prstGeom prst="rect">
            <a:avLst/>
          </a:prstGeom>
        </p:spPr>
        <p:txBody>
          <a:bodyPr vert="horz" wrap="square" lIns="0" tIns="0" rIns="0" bIns="0" rtlCol="0">
            <a:spAutoFit/>
          </a:bodyPr>
          <a:lstStyle/>
          <a:p>
            <a:pPr marL="12700">
              <a:lnSpc>
                <a:spcPts val="1475"/>
              </a:lnSpc>
            </a:pPr>
            <a:r>
              <a:rPr lang="en-US" spc="-30"/>
              <a:t>Speech Recognition for Edge Devices</a:t>
            </a:r>
            <a:endParaRPr spc="-20"/>
          </a:p>
        </p:txBody>
      </p:sp>
      <p:sp>
        <p:nvSpPr>
          <p:cNvPr id="3" name="TextBox 1">
            <a:extLst>
              <a:ext uri="{FF2B5EF4-FFF2-40B4-BE49-F238E27FC236}">
                <a16:creationId xmlns:a16="http://schemas.microsoft.com/office/drawing/2014/main" id="{46C52295-A398-72F2-A8B5-A6B254D4B337}"/>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Times New Roman"/>
              </a:rPr>
              <a:t>Opportunity                    </a:t>
            </a:r>
            <a:r>
              <a:rPr lang="en-US">
                <a:solidFill>
                  <a:srgbClr val="7F7F7F"/>
                </a:solidFill>
                <a:latin typeface="Times New Roman"/>
              </a:rPr>
              <a:t>Data Sources                    </a:t>
            </a:r>
            <a:r>
              <a:rPr lang="en-US">
                <a:solidFill>
                  <a:schemeClr val="bg1">
                    <a:lumMod val="50000"/>
                  </a:schemeClr>
                </a:solidFill>
                <a:latin typeface="Times New Roman"/>
              </a:rPr>
              <a:t>Methodology                    </a:t>
            </a:r>
            <a:r>
              <a:rPr lang="en-US">
                <a:solidFill>
                  <a:srgbClr val="7F7F7F"/>
                </a:solidFill>
                <a:latin typeface="Times New Roman"/>
              </a:rPr>
              <a:t>Summary &amp; Results</a:t>
            </a:r>
            <a:r>
              <a:rPr lang="en-US">
                <a:latin typeface="Times New Roman"/>
                <a:cs typeface="Times New Roman"/>
              </a:rPr>
              <a:t>​</a:t>
            </a:r>
            <a:endParaRPr lang="en-US"/>
          </a:p>
        </p:txBody>
      </p:sp>
      <p:pic>
        <p:nvPicPr>
          <p:cNvPr id="1044" name="Picture 1043">
            <a:extLst>
              <a:ext uri="{FF2B5EF4-FFF2-40B4-BE49-F238E27FC236}">
                <a16:creationId xmlns:a16="http://schemas.microsoft.com/office/drawing/2014/main" id="{A077B296-D6E1-8DC0-72E9-25D70900CA18}"/>
              </a:ext>
            </a:extLst>
          </p:cNvPr>
          <p:cNvPicPr>
            <a:picLocks noChangeAspect="1"/>
          </p:cNvPicPr>
          <p:nvPr/>
        </p:nvPicPr>
        <p:blipFill>
          <a:blip r:embed="rId3"/>
          <a:stretch>
            <a:fillRect/>
          </a:stretch>
        </p:blipFill>
        <p:spPr>
          <a:xfrm>
            <a:off x="2288478" y="2114322"/>
            <a:ext cx="8565987" cy="2771856"/>
          </a:xfrm>
          <a:prstGeom prst="rect">
            <a:avLst/>
          </a:prstGeom>
        </p:spPr>
      </p:pic>
      <p:sp>
        <p:nvSpPr>
          <p:cNvPr id="1050" name="TextBox 1049">
            <a:extLst>
              <a:ext uri="{FF2B5EF4-FFF2-40B4-BE49-F238E27FC236}">
                <a16:creationId xmlns:a16="http://schemas.microsoft.com/office/drawing/2014/main" id="{E63F9ED3-B745-BD97-E291-BDDC24DB5F27}"/>
              </a:ext>
            </a:extLst>
          </p:cNvPr>
          <p:cNvSpPr txBox="1"/>
          <p:nvPr/>
        </p:nvSpPr>
        <p:spPr>
          <a:xfrm>
            <a:off x="383540" y="3625866"/>
            <a:ext cx="1717040" cy="369332"/>
          </a:xfrm>
          <a:prstGeom prst="rect">
            <a:avLst/>
          </a:prstGeom>
          <a:noFill/>
        </p:spPr>
        <p:txBody>
          <a:bodyPr wrap="square" rtlCol="0">
            <a:spAutoFit/>
          </a:bodyPr>
          <a:lstStyle/>
          <a:p>
            <a:r>
              <a:rPr lang="en-US" b="1">
                <a:latin typeface="Times New Roman" panose="02020603050405020304" pitchFamily="18" charset="0"/>
                <a:cs typeface="Times New Roman" panose="02020603050405020304" pitchFamily="18" charset="0"/>
              </a:rPr>
              <a:t>Amazon Alexa:</a:t>
            </a:r>
          </a:p>
        </p:txBody>
      </p:sp>
      <p:pic>
        <p:nvPicPr>
          <p:cNvPr id="1052" name="Picture 1051">
            <a:extLst>
              <a:ext uri="{FF2B5EF4-FFF2-40B4-BE49-F238E27FC236}">
                <a16:creationId xmlns:a16="http://schemas.microsoft.com/office/drawing/2014/main" id="{01BF5E5D-7F9F-C874-42EF-E8BC624718F2}"/>
              </a:ext>
            </a:extLst>
          </p:cNvPr>
          <p:cNvPicPr>
            <a:picLocks noChangeAspect="1"/>
          </p:cNvPicPr>
          <p:nvPr/>
        </p:nvPicPr>
        <p:blipFill>
          <a:blip r:embed="rId4"/>
          <a:stretch>
            <a:fillRect/>
          </a:stretch>
        </p:blipFill>
        <p:spPr>
          <a:xfrm>
            <a:off x="2288478" y="2938123"/>
            <a:ext cx="1417443" cy="266723"/>
          </a:xfrm>
          <a:prstGeom prst="rect">
            <a:avLst/>
          </a:prstGeom>
        </p:spPr>
      </p:pic>
    </p:spTree>
    <p:extLst>
      <p:ext uri="{BB962C8B-B14F-4D97-AF65-F5344CB8AC3E}">
        <p14:creationId xmlns:p14="http://schemas.microsoft.com/office/powerpoint/2010/main" val="1575763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bject 44"/>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54</a:t>
            </a:fld>
            <a:endParaRPr sz="1800">
              <a:latin typeface="Times New Roman"/>
              <a:cs typeface="Times New Roman"/>
            </a:endParaRPr>
          </a:p>
        </p:txBody>
      </p:sp>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49" name="TextBox 48">
            <a:extLst>
              <a:ext uri="{FF2B5EF4-FFF2-40B4-BE49-F238E27FC236}">
                <a16:creationId xmlns:a16="http://schemas.microsoft.com/office/drawing/2014/main" id="{4426899C-08D2-6DA7-7A95-779DC6C3F61A}"/>
              </a:ext>
            </a:extLst>
          </p:cNvPr>
          <p:cNvSpPr txBox="1"/>
          <p:nvPr/>
        </p:nvSpPr>
        <p:spPr>
          <a:xfrm>
            <a:off x="127001" y="493934"/>
            <a:ext cx="12064999" cy="523220"/>
          </a:xfrm>
          <a:prstGeom prst="rect">
            <a:avLst/>
          </a:prstGeom>
          <a:noFill/>
        </p:spPr>
        <p:txBody>
          <a:bodyPr wrap="square" lIns="91440" tIns="45720" rIns="91440" bIns="45720" anchor="t">
            <a:spAutoFit/>
          </a:bodyPr>
          <a:lstStyle/>
          <a:p>
            <a:pPr algn="ctr"/>
            <a:r>
              <a:rPr lang="en-US" sz="2800" b="1">
                <a:latin typeface="Times New Roman"/>
                <a:cs typeface="Times New Roman"/>
              </a:rPr>
              <a:t>Our entire process is over 44x more efficient than state-of-the-art </a:t>
            </a:r>
          </a:p>
        </p:txBody>
      </p:sp>
      <p:sp>
        <p:nvSpPr>
          <p:cNvPr id="3" name="TextBox 1">
            <a:extLst>
              <a:ext uri="{FF2B5EF4-FFF2-40B4-BE49-F238E27FC236}">
                <a16:creationId xmlns:a16="http://schemas.microsoft.com/office/drawing/2014/main" id="{46C52295-A398-72F2-A8B5-A6B254D4B337}"/>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50000"/>
                  </a:schemeClr>
                </a:solidFill>
                <a:latin typeface="Times New Roman"/>
              </a:rPr>
              <a:t>Opportunity                    </a:t>
            </a:r>
            <a:r>
              <a:rPr lang="en-US">
                <a:solidFill>
                  <a:schemeClr val="bg1"/>
                </a:solidFill>
                <a:latin typeface="Times New Roman"/>
              </a:rPr>
              <a:t>Data Sources</a:t>
            </a:r>
            <a:r>
              <a:rPr lang="en-US">
                <a:solidFill>
                  <a:srgbClr val="7F7F7F"/>
                </a:solidFill>
                <a:latin typeface="Times New Roman"/>
              </a:rPr>
              <a:t>                    </a:t>
            </a:r>
            <a:r>
              <a:rPr lang="en-US">
                <a:solidFill>
                  <a:schemeClr val="bg1">
                    <a:lumMod val="50000"/>
                  </a:schemeClr>
                </a:solidFill>
                <a:latin typeface="Times New Roman"/>
              </a:rPr>
              <a:t>Methodology </a:t>
            </a:r>
            <a:r>
              <a:rPr lang="en-US">
                <a:solidFill>
                  <a:schemeClr val="bg1"/>
                </a:solidFill>
                <a:latin typeface="Times New Roman"/>
              </a:rPr>
              <a:t>   </a:t>
            </a:r>
            <a:r>
              <a:rPr lang="en-US">
                <a:solidFill>
                  <a:srgbClr val="7F7F7F"/>
                </a:solidFill>
                <a:latin typeface="Times New Roman"/>
              </a:rPr>
              <a:t>                Summary &amp; Results</a:t>
            </a:r>
            <a:r>
              <a:rPr lang="en-US">
                <a:latin typeface="Times New Roman"/>
                <a:cs typeface="Times New Roman"/>
              </a:rPr>
              <a:t>​</a:t>
            </a:r>
            <a:endParaRPr lang="en-US"/>
          </a:p>
        </p:txBody>
      </p:sp>
      <p:cxnSp>
        <p:nvCxnSpPr>
          <p:cNvPr id="8" name="Straight Connector 7">
            <a:extLst>
              <a:ext uri="{FF2B5EF4-FFF2-40B4-BE49-F238E27FC236}">
                <a16:creationId xmlns:a16="http://schemas.microsoft.com/office/drawing/2014/main" id="{3A55B28E-288F-194B-8760-7A1AB8AC1EDE}"/>
              </a:ext>
            </a:extLst>
          </p:cNvPr>
          <p:cNvCxnSpPr>
            <a:cxnSpLocks/>
          </p:cNvCxnSpPr>
          <p:nvPr/>
        </p:nvCxnSpPr>
        <p:spPr>
          <a:xfrm>
            <a:off x="1764610" y="2952882"/>
            <a:ext cx="8304903" cy="0"/>
          </a:xfrm>
          <a:prstGeom prst="line">
            <a:avLst/>
          </a:prstGeom>
          <a:ln w="3810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E0C7BFB8-757B-A7E3-926A-57AC866C079C}"/>
              </a:ext>
            </a:extLst>
          </p:cNvPr>
          <p:cNvSpPr txBox="1"/>
          <p:nvPr/>
        </p:nvSpPr>
        <p:spPr>
          <a:xfrm>
            <a:off x="2311287" y="2487645"/>
            <a:ext cx="1342912"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Device</a:t>
            </a:r>
          </a:p>
        </p:txBody>
      </p:sp>
      <p:sp>
        <p:nvSpPr>
          <p:cNvPr id="11" name="TextBox 10">
            <a:extLst>
              <a:ext uri="{FF2B5EF4-FFF2-40B4-BE49-F238E27FC236}">
                <a16:creationId xmlns:a16="http://schemas.microsoft.com/office/drawing/2014/main" id="{6F145002-9D3B-E9C5-DA1F-2922731BD937}"/>
              </a:ext>
            </a:extLst>
          </p:cNvPr>
          <p:cNvSpPr txBox="1"/>
          <p:nvPr/>
        </p:nvSpPr>
        <p:spPr>
          <a:xfrm>
            <a:off x="4865145" y="2476939"/>
            <a:ext cx="2762382" cy="461665"/>
          </a:xfrm>
          <a:prstGeom prst="rect">
            <a:avLst/>
          </a:prstGeom>
          <a:noFill/>
        </p:spPr>
        <p:txBody>
          <a:bodyPr wrap="square" lIns="91440" tIns="45720" rIns="91440" bIns="45720" rtlCol="0" anchor="t">
            <a:spAutoFit/>
          </a:bodyPr>
          <a:lstStyle/>
          <a:p>
            <a:r>
              <a:rPr lang="en-US" sz="2400" b="1">
                <a:latin typeface="Times New Roman"/>
                <a:cs typeface="Times New Roman"/>
              </a:rPr>
              <a:t>Latency (ms/inf)</a:t>
            </a:r>
          </a:p>
        </p:txBody>
      </p:sp>
      <p:sp>
        <p:nvSpPr>
          <p:cNvPr id="12" name="TextBox 11">
            <a:extLst>
              <a:ext uri="{FF2B5EF4-FFF2-40B4-BE49-F238E27FC236}">
                <a16:creationId xmlns:a16="http://schemas.microsoft.com/office/drawing/2014/main" id="{26C28738-2BA2-C3C9-0D46-ABC6DE3B5BDC}"/>
              </a:ext>
            </a:extLst>
          </p:cNvPr>
          <p:cNvSpPr txBox="1"/>
          <p:nvPr/>
        </p:nvSpPr>
        <p:spPr>
          <a:xfrm>
            <a:off x="7627527" y="2467970"/>
            <a:ext cx="2635794" cy="461665"/>
          </a:xfrm>
          <a:prstGeom prst="rect">
            <a:avLst/>
          </a:prstGeom>
          <a:noFill/>
        </p:spPr>
        <p:txBody>
          <a:bodyPr wrap="square" lIns="91440" tIns="45720" rIns="91440" bIns="45720" rtlCol="0" anchor="t">
            <a:spAutoFit/>
          </a:bodyPr>
          <a:lstStyle/>
          <a:p>
            <a:r>
              <a:rPr lang="en-US" sz="2400" b="1">
                <a:latin typeface="Times New Roman"/>
                <a:cs typeface="Times New Roman"/>
              </a:rPr>
              <a:t>Energy (uJ/inf)</a:t>
            </a:r>
          </a:p>
        </p:txBody>
      </p:sp>
      <p:sp>
        <p:nvSpPr>
          <p:cNvPr id="14" name="TextBox 13">
            <a:extLst>
              <a:ext uri="{FF2B5EF4-FFF2-40B4-BE49-F238E27FC236}">
                <a16:creationId xmlns:a16="http://schemas.microsoft.com/office/drawing/2014/main" id="{572A3A04-BA85-091C-7875-AD18104D5EC7}"/>
              </a:ext>
            </a:extLst>
          </p:cNvPr>
          <p:cNvSpPr txBox="1"/>
          <p:nvPr/>
        </p:nvSpPr>
        <p:spPr>
          <a:xfrm>
            <a:off x="2238139" y="3055068"/>
            <a:ext cx="2044664"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MAX78000</a:t>
            </a:r>
          </a:p>
        </p:txBody>
      </p:sp>
      <p:sp>
        <p:nvSpPr>
          <p:cNvPr id="15" name="TextBox 14">
            <a:extLst>
              <a:ext uri="{FF2B5EF4-FFF2-40B4-BE49-F238E27FC236}">
                <a16:creationId xmlns:a16="http://schemas.microsoft.com/office/drawing/2014/main" id="{1AAB6F3A-FD43-373A-0A4C-F4BADB2C4F10}"/>
              </a:ext>
            </a:extLst>
          </p:cNvPr>
          <p:cNvSpPr txBox="1"/>
          <p:nvPr/>
        </p:nvSpPr>
        <p:spPr>
          <a:xfrm>
            <a:off x="1865836" y="3539628"/>
            <a:ext cx="2204139"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ARM Cortex M4F</a:t>
            </a:r>
          </a:p>
        </p:txBody>
      </p:sp>
      <p:sp>
        <p:nvSpPr>
          <p:cNvPr id="16" name="TextBox 15">
            <a:extLst>
              <a:ext uri="{FF2B5EF4-FFF2-40B4-BE49-F238E27FC236}">
                <a16:creationId xmlns:a16="http://schemas.microsoft.com/office/drawing/2014/main" id="{B6603B5C-A0F2-2839-B070-62AF49BE8C1A}"/>
              </a:ext>
            </a:extLst>
          </p:cNvPr>
          <p:cNvSpPr txBox="1"/>
          <p:nvPr/>
        </p:nvSpPr>
        <p:spPr>
          <a:xfrm>
            <a:off x="5582863" y="2991473"/>
            <a:ext cx="2044664"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3.5</a:t>
            </a:r>
          </a:p>
        </p:txBody>
      </p:sp>
      <p:sp>
        <p:nvSpPr>
          <p:cNvPr id="17" name="TextBox 16">
            <a:extLst>
              <a:ext uri="{FF2B5EF4-FFF2-40B4-BE49-F238E27FC236}">
                <a16:creationId xmlns:a16="http://schemas.microsoft.com/office/drawing/2014/main" id="{BCC43BAF-8D93-1361-88B9-217BDE7EC91A}"/>
              </a:ext>
            </a:extLst>
          </p:cNvPr>
          <p:cNvSpPr txBox="1"/>
          <p:nvPr/>
        </p:nvSpPr>
        <p:spPr>
          <a:xfrm>
            <a:off x="5582863" y="3539628"/>
            <a:ext cx="2044664"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905</a:t>
            </a:r>
          </a:p>
        </p:txBody>
      </p:sp>
      <p:sp>
        <p:nvSpPr>
          <p:cNvPr id="18" name="TextBox 17">
            <a:extLst>
              <a:ext uri="{FF2B5EF4-FFF2-40B4-BE49-F238E27FC236}">
                <a16:creationId xmlns:a16="http://schemas.microsoft.com/office/drawing/2014/main" id="{EAE39E9A-40FB-BE2F-7685-226A381E1151}"/>
              </a:ext>
            </a:extLst>
          </p:cNvPr>
          <p:cNvSpPr txBox="1"/>
          <p:nvPr/>
        </p:nvSpPr>
        <p:spPr>
          <a:xfrm>
            <a:off x="8416606" y="2965665"/>
            <a:ext cx="2044664"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251</a:t>
            </a:r>
          </a:p>
        </p:txBody>
      </p:sp>
      <p:sp>
        <p:nvSpPr>
          <p:cNvPr id="19" name="TextBox 18">
            <a:extLst>
              <a:ext uri="{FF2B5EF4-FFF2-40B4-BE49-F238E27FC236}">
                <a16:creationId xmlns:a16="http://schemas.microsoft.com/office/drawing/2014/main" id="{23EE3B2C-66A2-07DC-8406-FEEFD1CE07E6}"/>
              </a:ext>
            </a:extLst>
          </p:cNvPr>
          <p:cNvSpPr txBox="1"/>
          <p:nvPr/>
        </p:nvSpPr>
        <p:spPr>
          <a:xfrm>
            <a:off x="8298272" y="3539628"/>
            <a:ext cx="2044664"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11200</a:t>
            </a:r>
          </a:p>
        </p:txBody>
      </p:sp>
    </p:spTree>
    <p:extLst>
      <p:ext uri="{BB962C8B-B14F-4D97-AF65-F5344CB8AC3E}">
        <p14:creationId xmlns:p14="http://schemas.microsoft.com/office/powerpoint/2010/main" val="4137815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509973"/>
            <a:ext cx="11478980" cy="444352"/>
          </a:xfrm>
          <a:prstGeom prst="rect">
            <a:avLst/>
          </a:prstGeom>
        </p:spPr>
        <p:txBody>
          <a:bodyPr vert="horz" wrap="square" lIns="0" tIns="13335" rIns="0" bIns="0" rtlCol="0" anchor="t">
            <a:spAutoFit/>
          </a:bodyPr>
          <a:lstStyle/>
          <a:p>
            <a:pPr algn="ctr"/>
            <a:r>
              <a:rPr lang="en-US" sz="2800" b="1">
                <a:latin typeface="Times New Roman"/>
                <a:ea typeface="+mn-lt"/>
                <a:cs typeface="Times New Roman"/>
              </a:rPr>
              <a:t>…but they should be.</a:t>
            </a:r>
            <a:endParaRPr lang="en-US"/>
          </a:p>
        </p:txBody>
      </p:sp>
      <p:sp>
        <p:nvSpPr>
          <p:cNvPr id="12" name="object 12"/>
          <p:cNvSpPr txBox="1">
            <a:spLocks noGrp="1"/>
          </p:cNvSpPr>
          <p:nvPr>
            <p:ph type="ftr" sz="quarter" idx="5"/>
          </p:nvPr>
        </p:nvSpPr>
        <p:spPr>
          <a:xfrm>
            <a:off x="383540" y="6567510"/>
            <a:ext cx="3046729" cy="192360"/>
          </a:xfrm>
          <a:prstGeom prst="rect">
            <a:avLst/>
          </a:prstGeom>
        </p:spPr>
        <p:txBody>
          <a:bodyPr vert="horz" wrap="square" lIns="0" tIns="0" rIns="0" bIns="0" rtlCol="0">
            <a:spAutoFit/>
          </a:bodyPr>
          <a:lstStyle/>
          <a:p>
            <a:pPr marL="12700">
              <a:lnSpc>
                <a:spcPts val="1475"/>
              </a:lnSpc>
            </a:pPr>
            <a:r>
              <a:rPr lang="en-US" spc="-30"/>
              <a:t>Speech Recognition for Edge Devices</a:t>
            </a:r>
            <a:endParaRPr spc="-20"/>
          </a:p>
        </p:txBody>
      </p:sp>
      <p:sp>
        <p:nvSpPr>
          <p:cNvPr id="3" name="TextBox 1">
            <a:extLst>
              <a:ext uri="{FF2B5EF4-FFF2-40B4-BE49-F238E27FC236}">
                <a16:creationId xmlns:a16="http://schemas.microsoft.com/office/drawing/2014/main" id="{46C52295-A398-72F2-A8B5-A6B254D4B337}"/>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Times New Roman"/>
              </a:rPr>
              <a:t>Opportunity                    </a:t>
            </a:r>
            <a:r>
              <a:rPr lang="en-US">
                <a:solidFill>
                  <a:srgbClr val="7F7F7F"/>
                </a:solidFill>
                <a:latin typeface="Times New Roman"/>
              </a:rPr>
              <a:t>Resources                    </a:t>
            </a:r>
            <a:r>
              <a:rPr lang="en-US">
                <a:solidFill>
                  <a:schemeClr val="bg1">
                    <a:lumMod val="50000"/>
                  </a:schemeClr>
                </a:solidFill>
                <a:latin typeface="Times New Roman"/>
              </a:rPr>
              <a:t>Methodology                    </a:t>
            </a:r>
            <a:r>
              <a:rPr lang="en-US">
                <a:solidFill>
                  <a:srgbClr val="7F7F7F"/>
                </a:solidFill>
                <a:latin typeface="Times New Roman"/>
              </a:rPr>
              <a:t>Demo &amp; Conclusion</a:t>
            </a:r>
            <a:r>
              <a:rPr lang="en-US">
                <a:latin typeface="Times New Roman"/>
                <a:cs typeface="Times New Roman"/>
              </a:rPr>
              <a:t>​</a:t>
            </a:r>
            <a:endParaRPr lang="en-US"/>
          </a:p>
        </p:txBody>
      </p:sp>
      <p:pic>
        <p:nvPicPr>
          <p:cNvPr id="1052" name="Picture 1051">
            <a:extLst>
              <a:ext uri="{FF2B5EF4-FFF2-40B4-BE49-F238E27FC236}">
                <a16:creationId xmlns:a16="http://schemas.microsoft.com/office/drawing/2014/main" id="{01BF5E5D-7F9F-C874-42EF-E8BC624718F2}"/>
              </a:ext>
            </a:extLst>
          </p:cNvPr>
          <p:cNvPicPr>
            <a:picLocks noChangeAspect="1"/>
          </p:cNvPicPr>
          <p:nvPr/>
        </p:nvPicPr>
        <p:blipFill>
          <a:blip r:embed="rId4"/>
          <a:stretch>
            <a:fillRect/>
          </a:stretch>
        </p:blipFill>
        <p:spPr>
          <a:xfrm>
            <a:off x="2288478" y="2938123"/>
            <a:ext cx="1417443" cy="266723"/>
          </a:xfrm>
          <a:prstGeom prst="rect">
            <a:avLst/>
          </a:prstGeom>
        </p:spPr>
      </p:pic>
      <p:sp>
        <p:nvSpPr>
          <p:cNvPr id="8" name="Rectangle 7">
            <a:extLst>
              <a:ext uri="{FF2B5EF4-FFF2-40B4-BE49-F238E27FC236}">
                <a16:creationId xmlns:a16="http://schemas.microsoft.com/office/drawing/2014/main" id="{35CA3048-D72A-3343-4D9F-89786CD51485}"/>
              </a:ext>
            </a:extLst>
          </p:cNvPr>
          <p:cNvSpPr/>
          <p:nvPr/>
        </p:nvSpPr>
        <p:spPr>
          <a:xfrm>
            <a:off x="8175702" y="3427141"/>
            <a:ext cx="1226633" cy="4832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4" name="Picture 5" descr="A picture containing text, electronics&#10;&#10;Description automatically generated">
            <a:extLst>
              <a:ext uri="{FF2B5EF4-FFF2-40B4-BE49-F238E27FC236}">
                <a16:creationId xmlns:a16="http://schemas.microsoft.com/office/drawing/2014/main" id="{20EA0797-6618-BA85-BA1E-15950960FD95}"/>
              </a:ext>
            </a:extLst>
          </p:cNvPr>
          <p:cNvPicPr>
            <a:picLocks noChangeAspect="1"/>
          </p:cNvPicPr>
          <p:nvPr/>
        </p:nvPicPr>
        <p:blipFill>
          <a:blip r:embed="rId5"/>
          <a:stretch>
            <a:fillRect/>
          </a:stretch>
        </p:blipFill>
        <p:spPr>
          <a:xfrm>
            <a:off x="3414653" y="4855252"/>
            <a:ext cx="2129362" cy="1446139"/>
          </a:xfrm>
          <a:prstGeom prst="rect">
            <a:avLst/>
          </a:prstGeom>
        </p:spPr>
      </p:pic>
      <p:sp>
        <p:nvSpPr>
          <p:cNvPr id="6" name="Rectangle 5">
            <a:extLst>
              <a:ext uri="{FF2B5EF4-FFF2-40B4-BE49-F238E27FC236}">
                <a16:creationId xmlns:a16="http://schemas.microsoft.com/office/drawing/2014/main" id="{8F31308C-AA95-70DC-B217-0755EB797F68}"/>
              </a:ext>
            </a:extLst>
          </p:cNvPr>
          <p:cNvSpPr/>
          <p:nvPr/>
        </p:nvSpPr>
        <p:spPr>
          <a:xfrm rot="-1320000">
            <a:off x="5036634" y="5826512"/>
            <a:ext cx="873512" cy="4832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4" descr="Arrow: Counter-clockwise curve with solid fill">
            <a:extLst>
              <a:ext uri="{FF2B5EF4-FFF2-40B4-BE49-F238E27FC236}">
                <a16:creationId xmlns:a16="http://schemas.microsoft.com/office/drawing/2014/main" id="{F4C97389-3A8C-FF53-DF02-DEBB3E232C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840000">
            <a:off x="5293800" y="4438158"/>
            <a:ext cx="1090960" cy="1090960"/>
          </a:xfrm>
          <a:prstGeom prst="rect">
            <a:avLst/>
          </a:prstGeom>
        </p:spPr>
      </p:pic>
      <p:pic>
        <p:nvPicPr>
          <p:cNvPr id="9" name="Picture 7" descr="A picture containing bottle&#10;&#10;Description automatically generated">
            <a:extLst>
              <a:ext uri="{FF2B5EF4-FFF2-40B4-BE49-F238E27FC236}">
                <a16:creationId xmlns:a16="http://schemas.microsoft.com/office/drawing/2014/main" id="{D57790C1-E845-EFF0-1A07-F0F885C019D3}"/>
              </a:ext>
            </a:extLst>
          </p:cNvPr>
          <p:cNvPicPr>
            <a:picLocks noChangeAspect="1"/>
          </p:cNvPicPr>
          <p:nvPr/>
        </p:nvPicPr>
        <p:blipFill rotWithShape="1">
          <a:blip r:embed="rId8"/>
          <a:srcRect l="-261" t="-1" r="67231" b="607"/>
          <a:stretch/>
        </p:blipFill>
        <p:spPr>
          <a:xfrm>
            <a:off x="1672252" y="2507202"/>
            <a:ext cx="2502182" cy="1977553"/>
          </a:xfrm>
          <a:prstGeom prst="rect">
            <a:avLst/>
          </a:prstGeom>
        </p:spPr>
      </p:pic>
      <p:pic>
        <p:nvPicPr>
          <p:cNvPr id="10" name="Picture 6" descr="Amazon Alexa transparent PNG - StickPNG">
            <a:extLst>
              <a:ext uri="{FF2B5EF4-FFF2-40B4-BE49-F238E27FC236}">
                <a16:creationId xmlns:a16="http://schemas.microsoft.com/office/drawing/2014/main" id="{0353D494-0328-C858-09CF-02E2D4868C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15719" y="2448718"/>
            <a:ext cx="1960561" cy="19605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4D600CC-5EBA-E459-8492-09CFC311CE49}"/>
              </a:ext>
            </a:extLst>
          </p:cNvPr>
          <p:cNvPicPr>
            <a:picLocks noChangeAspect="1"/>
          </p:cNvPicPr>
          <p:nvPr/>
        </p:nvPicPr>
        <p:blipFill>
          <a:blip r:embed="rId10"/>
          <a:stretch>
            <a:fillRect/>
          </a:stretch>
        </p:blipFill>
        <p:spPr>
          <a:xfrm>
            <a:off x="8380460" y="2634451"/>
            <a:ext cx="2407328" cy="1723053"/>
          </a:xfrm>
          <a:prstGeom prst="rect">
            <a:avLst/>
          </a:prstGeom>
        </p:spPr>
      </p:pic>
      <p:pic>
        <p:nvPicPr>
          <p:cNvPr id="15" name="Picture 14" descr="File:Red Cross - Wikimedia Commons">
            <a:extLst>
              <a:ext uri="{FF2B5EF4-FFF2-40B4-BE49-F238E27FC236}">
                <a16:creationId xmlns:a16="http://schemas.microsoft.com/office/drawing/2014/main" id="{980C5281-8F63-3D3D-F54A-032318582A9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45891" y="2353538"/>
            <a:ext cx="2501714" cy="250171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9C065014-C2C3-C1D9-7411-A1F39EC75E68}"/>
              </a:ext>
            </a:extLst>
          </p:cNvPr>
          <p:cNvCxnSpPr/>
          <p:nvPr/>
        </p:nvCxnSpPr>
        <p:spPr>
          <a:xfrm flipV="1">
            <a:off x="3829722" y="3428999"/>
            <a:ext cx="128599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BA8346-86A6-92A1-5162-61DFFED47B80}"/>
              </a:ext>
            </a:extLst>
          </p:cNvPr>
          <p:cNvCxnSpPr/>
          <p:nvPr/>
        </p:nvCxnSpPr>
        <p:spPr>
          <a:xfrm flipV="1">
            <a:off x="6892933" y="3428997"/>
            <a:ext cx="128599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object 11">
            <a:extLst>
              <a:ext uri="{FF2B5EF4-FFF2-40B4-BE49-F238E27FC236}">
                <a16:creationId xmlns:a16="http://schemas.microsoft.com/office/drawing/2014/main" id="{87AE5DF6-74EA-228F-1D42-C6C4E55AC810}"/>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6</a:t>
            </a:fld>
            <a:endParaRPr sz="1800">
              <a:latin typeface="Times New Roman"/>
              <a:cs typeface="Times New Roman"/>
            </a:endParaRPr>
          </a:p>
        </p:txBody>
      </p:sp>
    </p:spTree>
    <p:extLst>
      <p:ext uri="{BB962C8B-B14F-4D97-AF65-F5344CB8AC3E}">
        <p14:creationId xmlns:p14="http://schemas.microsoft.com/office/powerpoint/2010/main" val="1733372779"/>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6544767"/>
            <a:ext cx="3046730" cy="212238"/>
          </a:xfrm>
          <a:prstGeom prst="rect">
            <a:avLst/>
          </a:prstGeom>
        </p:spPr>
        <p:txBody>
          <a:bodyPr vert="horz" wrap="square" lIns="0" tIns="12065" rIns="0" bIns="0" rtlCol="0">
            <a:spAutoFit/>
          </a:bodyPr>
          <a:lstStyle/>
          <a:p>
            <a:pPr marL="12700">
              <a:lnSpc>
                <a:spcPct val="100000"/>
              </a:lnSpc>
              <a:spcBef>
                <a:spcPts val="95"/>
              </a:spcBef>
            </a:pPr>
            <a:r>
              <a:rPr lang="en-US" sz="1300" spc="-30">
                <a:solidFill>
                  <a:srgbClr val="7E7E7E"/>
                </a:solidFill>
                <a:latin typeface="Times New Roman"/>
                <a:cs typeface="Times New Roman"/>
              </a:rPr>
              <a:t>Speech Recognition for Edge Devices</a:t>
            </a:r>
            <a:endParaRPr sz="1300">
              <a:latin typeface="Times New Roman"/>
              <a:cs typeface="Times New Roman"/>
            </a:endParaRPr>
          </a:p>
        </p:txBody>
      </p:sp>
      <p:sp>
        <p:nvSpPr>
          <p:cNvPr id="11" name="object 11"/>
          <p:cNvSpPr txBox="1"/>
          <p:nvPr/>
        </p:nvSpPr>
        <p:spPr>
          <a:xfrm>
            <a:off x="1297282" y="2431932"/>
            <a:ext cx="9597436" cy="997068"/>
          </a:xfrm>
          <a:prstGeom prst="rect">
            <a:avLst/>
          </a:prstGeom>
        </p:spPr>
        <p:txBody>
          <a:bodyPr vert="horz" wrap="square" lIns="0" tIns="12065" rIns="0" bIns="0" rtlCol="0" anchor="t">
            <a:spAutoFit/>
          </a:bodyPr>
          <a:lstStyle/>
          <a:p>
            <a:pPr marL="12700" algn="ctr">
              <a:spcBef>
                <a:spcPts val="95"/>
              </a:spcBef>
            </a:pPr>
            <a:r>
              <a:rPr lang="en-US" sz="3200">
                <a:latin typeface="Times New Roman"/>
                <a:cs typeface="Times New Roman"/>
              </a:rPr>
              <a:t>However,</a:t>
            </a:r>
            <a:r>
              <a:rPr lang="en-US" sz="3200" b="1">
                <a:latin typeface="Times New Roman"/>
                <a:cs typeface="Times New Roman"/>
              </a:rPr>
              <a:t> </a:t>
            </a:r>
            <a:r>
              <a:rPr lang="en-US" sz="3200">
                <a:latin typeface="Times New Roman"/>
                <a:cs typeface="Times New Roman"/>
              </a:rPr>
              <a:t>the mainstream method of speech recognition will not work when deployed locally on the chip.</a:t>
            </a:r>
          </a:p>
        </p:txBody>
      </p:sp>
      <p:pic>
        <p:nvPicPr>
          <p:cNvPr id="9" name="Picture 8">
            <a:extLst>
              <a:ext uri="{FF2B5EF4-FFF2-40B4-BE49-F238E27FC236}">
                <a16:creationId xmlns:a16="http://schemas.microsoft.com/office/drawing/2014/main" id="{8C6B5EEF-DD68-657A-7EAB-E6136ED4CFF6}"/>
              </a:ext>
            </a:extLst>
          </p:cNvPr>
          <p:cNvPicPr>
            <a:picLocks noChangeAspect="1"/>
          </p:cNvPicPr>
          <p:nvPr/>
        </p:nvPicPr>
        <p:blipFill>
          <a:blip r:embed="rId4"/>
          <a:stretch>
            <a:fillRect/>
          </a:stretch>
        </p:blipFill>
        <p:spPr>
          <a:xfrm>
            <a:off x="4946638" y="3691421"/>
            <a:ext cx="2597344" cy="1802238"/>
          </a:xfrm>
          <a:prstGeom prst="rect">
            <a:avLst/>
          </a:prstGeom>
        </p:spPr>
      </p:pic>
      <p:sp>
        <p:nvSpPr>
          <p:cNvPr id="4" name="object 11">
            <a:extLst>
              <a:ext uri="{FF2B5EF4-FFF2-40B4-BE49-F238E27FC236}">
                <a16:creationId xmlns:a16="http://schemas.microsoft.com/office/drawing/2014/main" id="{E69D2AA3-DB7B-74A1-20F9-D478D9A40392}"/>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7</a:t>
            </a:fld>
            <a:endParaRPr sz="1800">
              <a:latin typeface="Times New Roman"/>
              <a:cs typeface="Times New Roman"/>
            </a:endParaRPr>
          </a:p>
        </p:txBody>
      </p:sp>
      <p:sp>
        <p:nvSpPr>
          <p:cNvPr id="6" name="TextBox 1">
            <a:extLst>
              <a:ext uri="{FF2B5EF4-FFF2-40B4-BE49-F238E27FC236}">
                <a16:creationId xmlns:a16="http://schemas.microsoft.com/office/drawing/2014/main" id="{D9E32BA2-71C2-4303-F1C1-B219B3BFBD92}"/>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Times New Roman"/>
              </a:rPr>
              <a:t>Opportunity                    </a:t>
            </a:r>
            <a:r>
              <a:rPr lang="en-US">
                <a:solidFill>
                  <a:srgbClr val="7F7F7F"/>
                </a:solidFill>
                <a:latin typeface="Times New Roman"/>
              </a:rPr>
              <a:t>Resources                    </a:t>
            </a:r>
            <a:r>
              <a:rPr lang="en-US">
                <a:solidFill>
                  <a:schemeClr val="bg1">
                    <a:lumMod val="50000"/>
                  </a:schemeClr>
                </a:solidFill>
                <a:latin typeface="Times New Roman"/>
              </a:rPr>
              <a:t>Methodology                    </a:t>
            </a:r>
            <a:r>
              <a:rPr lang="en-US">
                <a:solidFill>
                  <a:srgbClr val="7F7F7F"/>
                </a:solidFill>
                <a:latin typeface="Times New Roman"/>
              </a:rPr>
              <a:t>Demo &amp; Conclusion</a:t>
            </a:r>
            <a:r>
              <a:rPr lang="en-US">
                <a:latin typeface="Times New Roman"/>
                <a:cs typeface="Times New Roman"/>
              </a:rPr>
              <a:t>​</a:t>
            </a:r>
            <a:endParaRPr lang="en-US"/>
          </a:p>
        </p:txBody>
      </p:sp>
    </p:spTree>
    <p:extLst>
      <p:ext uri="{BB962C8B-B14F-4D97-AF65-F5344CB8AC3E}">
        <p14:creationId xmlns:p14="http://schemas.microsoft.com/office/powerpoint/2010/main" val="1962161741"/>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sp>
        <p:nvSpPr>
          <p:cNvPr id="49" name="TextBox 48">
            <a:extLst>
              <a:ext uri="{FF2B5EF4-FFF2-40B4-BE49-F238E27FC236}">
                <a16:creationId xmlns:a16="http://schemas.microsoft.com/office/drawing/2014/main" id="{4426899C-08D2-6DA7-7A95-779DC6C3F61A}"/>
              </a:ext>
            </a:extLst>
          </p:cNvPr>
          <p:cNvSpPr txBox="1"/>
          <p:nvPr/>
        </p:nvSpPr>
        <p:spPr>
          <a:xfrm>
            <a:off x="127001" y="493934"/>
            <a:ext cx="12064999" cy="523220"/>
          </a:xfrm>
          <a:prstGeom prst="rect">
            <a:avLst/>
          </a:prstGeom>
          <a:noFill/>
        </p:spPr>
        <p:txBody>
          <a:bodyPr wrap="square" lIns="91440" tIns="45720" rIns="91440" bIns="45720" anchor="t">
            <a:spAutoFit/>
          </a:bodyPr>
          <a:lstStyle/>
          <a:p>
            <a:pPr algn="ctr"/>
            <a:r>
              <a:rPr lang="en-US" sz="2800" b="1">
                <a:latin typeface="Times New Roman"/>
                <a:cs typeface="Times New Roman"/>
              </a:rPr>
              <a:t>Breaking down current speech recognition process</a:t>
            </a:r>
          </a:p>
        </p:txBody>
      </p:sp>
      <p:pic>
        <p:nvPicPr>
          <p:cNvPr id="4" name="Picture 26">
            <a:extLst>
              <a:ext uri="{FF2B5EF4-FFF2-40B4-BE49-F238E27FC236}">
                <a16:creationId xmlns:a16="http://schemas.microsoft.com/office/drawing/2014/main" id="{80C73BF5-4666-9544-EA72-C29DD75AB14F}"/>
              </a:ext>
            </a:extLst>
          </p:cNvPr>
          <p:cNvPicPr>
            <a:picLocks noChangeAspect="1"/>
          </p:cNvPicPr>
          <p:nvPr/>
        </p:nvPicPr>
        <p:blipFill rotWithShape="1">
          <a:blip r:embed="rId3"/>
          <a:srcRect l="56250" t="142"/>
          <a:stretch/>
        </p:blipFill>
        <p:spPr>
          <a:xfrm>
            <a:off x="350477" y="2438470"/>
            <a:ext cx="2123439" cy="2435281"/>
          </a:xfrm>
          <a:prstGeom prst="rect">
            <a:avLst/>
          </a:prstGeom>
        </p:spPr>
      </p:pic>
      <p:sp>
        <p:nvSpPr>
          <p:cNvPr id="7" name="TextBox 6">
            <a:extLst>
              <a:ext uri="{FF2B5EF4-FFF2-40B4-BE49-F238E27FC236}">
                <a16:creationId xmlns:a16="http://schemas.microsoft.com/office/drawing/2014/main" id="{0CD8364F-901B-C6F7-CAF2-40F3ED6A1206}"/>
              </a:ext>
            </a:extLst>
          </p:cNvPr>
          <p:cNvSpPr txBox="1"/>
          <p:nvPr/>
        </p:nvSpPr>
        <p:spPr>
          <a:xfrm>
            <a:off x="-175554" y="2665421"/>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Audio</a:t>
            </a:r>
          </a:p>
        </p:txBody>
      </p:sp>
      <p:sp>
        <p:nvSpPr>
          <p:cNvPr id="11" name="object 11">
            <a:extLst>
              <a:ext uri="{FF2B5EF4-FFF2-40B4-BE49-F238E27FC236}">
                <a16:creationId xmlns:a16="http://schemas.microsoft.com/office/drawing/2014/main" id="{9616801E-9B3C-212E-4901-A9CF71BC8AE8}"/>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8</a:t>
            </a:fld>
            <a:endParaRPr sz="1800">
              <a:latin typeface="Times New Roman"/>
              <a:cs typeface="Times New Roman"/>
            </a:endParaRPr>
          </a:p>
        </p:txBody>
      </p:sp>
      <p:sp>
        <p:nvSpPr>
          <p:cNvPr id="16" name="TextBox 1">
            <a:extLst>
              <a:ext uri="{FF2B5EF4-FFF2-40B4-BE49-F238E27FC236}">
                <a16:creationId xmlns:a16="http://schemas.microsoft.com/office/drawing/2014/main" id="{F5F4FD6F-FEE6-7D36-5F8F-FA09B8F74879}"/>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Times New Roman"/>
              </a:rPr>
              <a:t>Opportunity                    </a:t>
            </a:r>
            <a:r>
              <a:rPr lang="en-US">
                <a:solidFill>
                  <a:srgbClr val="7F7F7F"/>
                </a:solidFill>
                <a:latin typeface="Times New Roman"/>
              </a:rPr>
              <a:t>Resources                    </a:t>
            </a:r>
            <a:r>
              <a:rPr lang="en-US">
                <a:solidFill>
                  <a:schemeClr val="bg1">
                    <a:lumMod val="50000"/>
                  </a:schemeClr>
                </a:solidFill>
                <a:latin typeface="Times New Roman"/>
              </a:rPr>
              <a:t>Methodology                    </a:t>
            </a:r>
            <a:r>
              <a:rPr lang="en-US">
                <a:solidFill>
                  <a:srgbClr val="7F7F7F"/>
                </a:solidFill>
                <a:latin typeface="Times New Roman"/>
              </a:rPr>
              <a:t>Demo &amp; Conclusion</a:t>
            </a:r>
            <a:r>
              <a:rPr lang="en-US">
                <a:latin typeface="Times New Roman"/>
                <a:cs typeface="Times New Roman"/>
              </a:rPr>
              <a:t>​</a:t>
            </a:r>
            <a:endParaRPr lang="en-US"/>
          </a:p>
        </p:txBody>
      </p:sp>
    </p:spTree>
    <p:extLst>
      <p:ext uri="{BB962C8B-B14F-4D97-AF65-F5344CB8AC3E}">
        <p14:creationId xmlns:p14="http://schemas.microsoft.com/office/powerpoint/2010/main" val="1495775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bject 45"/>
          <p:cNvSpPr txBox="1">
            <a:spLocks noGrp="1"/>
          </p:cNvSpPr>
          <p:nvPr>
            <p:ph type="ftr" sz="quarter" idx="5"/>
          </p:nvPr>
        </p:nvSpPr>
        <p:spPr>
          <a:xfrm>
            <a:off x="383540" y="6567510"/>
            <a:ext cx="3046729" cy="192360"/>
          </a:xfrm>
          <a:prstGeom prst="rect">
            <a:avLst/>
          </a:prstGeom>
        </p:spPr>
        <p:txBody>
          <a:bodyPr vert="horz" wrap="square" lIns="0" tIns="0" rIns="0" bIns="0" rtlCol="0" anchor="t">
            <a:spAutoFit/>
          </a:bodyPr>
          <a:lstStyle/>
          <a:p>
            <a:pPr marL="12700">
              <a:lnSpc>
                <a:spcPts val="1475"/>
              </a:lnSpc>
            </a:pPr>
            <a:r>
              <a:rPr lang="en-US" spc="-30"/>
              <a:t>Speech Recognition for Edge Devices</a:t>
            </a:r>
            <a:endParaRPr lang="en-US"/>
          </a:p>
        </p:txBody>
      </p:sp>
      <p:pic>
        <p:nvPicPr>
          <p:cNvPr id="4" name="Picture 26">
            <a:extLst>
              <a:ext uri="{FF2B5EF4-FFF2-40B4-BE49-F238E27FC236}">
                <a16:creationId xmlns:a16="http://schemas.microsoft.com/office/drawing/2014/main" id="{80C73BF5-4666-9544-EA72-C29DD75AB14F}"/>
              </a:ext>
            </a:extLst>
          </p:cNvPr>
          <p:cNvPicPr>
            <a:picLocks noChangeAspect="1"/>
          </p:cNvPicPr>
          <p:nvPr/>
        </p:nvPicPr>
        <p:blipFill rotWithShape="1">
          <a:blip r:embed="rId3"/>
          <a:srcRect l="56250" t="142"/>
          <a:stretch/>
        </p:blipFill>
        <p:spPr>
          <a:xfrm>
            <a:off x="350477" y="2438470"/>
            <a:ext cx="2123439" cy="2435281"/>
          </a:xfrm>
          <a:prstGeom prst="rect">
            <a:avLst/>
          </a:prstGeom>
        </p:spPr>
      </p:pic>
      <p:cxnSp>
        <p:nvCxnSpPr>
          <p:cNvPr id="2" name="Straight Arrow Connector 1">
            <a:extLst>
              <a:ext uri="{FF2B5EF4-FFF2-40B4-BE49-F238E27FC236}">
                <a16:creationId xmlns:a16="http://schemas.microsoft.com/office/drawing/2014/main" id="{3A893300-C24B-1E92-78F6-A2BE5BFA8CBD}"/>
              </a:ext>
            </a:extLst>
          </p:cNvPr>
          <p:cNvCxnSpPr>
            <a:cxnSpLocks/>
          </p:cNvCxnSpPr>
          <p:nvPr/>
        </p:nvCxnSpPr>
        <p:spPr>
          <a:xfrm>
            <a:off x="3057542" y="3748988"/>
            <a:ext cx="1765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BEC1CE1-7EFA-63C1-988A-A3D786036080}"/>
              </a:ext>
            </a:extLst>
          </p:cNvPr>
          <p:cNvSpPr txBox="1"/>
          <p:nvPr/>
        </p:nvSpPr>
        <p:spPr>
          <a:xfrm>
            <a:off x="2510576" y="2444122"/>
            <a:ext cx="2796252" cy="707886"/>
          </a:xfrm>
          <a:prstGeom prst="rect">
            <a:avLst/>
          </a:prstGeom>
          <a:noFill/>
        </p:spPr>
        <p:txBody>
          <a:bodyPr wrap="square" rtlCol="0">
            <a:spAutoFit/>
          </a:bodyPr>
          <a:lstStyle/>
          <a:p>
            <a:pPr algn="ctr"/>
            <a:r>
              <a:rPr lang="en-US" sz="2000">
                <a:solidFill>
                  <a:srgbClr val="C00000"/>
                </a:solidFill>
                <a:latin typeface="Times New Roman" panose="02020603050405020304" pitchFamily="18" charset="0"/>
                <a:cs typeface="Times New Roman" panose="02020603050405020304" pitchFamily="18" charset="0"/>
              </a:rPr>
              <a:t>Industry Standard</a:t>
            </a:r>
          </a:p>
          <a:p>
            <a:pPr algn="ctr"/>
            <a:r>
              <a:rPr lang="en-US" sz="2000">
                <a:solidFill>
                  <a:srgbClr val="C00000"/>
                </a:solidFill>
                <a:latin typeface="Times New Roman" panose="02020603050405020304" pitchFamily="18" charset="0"/>
                <a:cs typeface="Times New Roman" panose="02020603050405020304" pitchFamily="18" charset="0"/>
              </a:rPr>
              <a:t>Complex Calculations</a:t>
            </a:r>
          </a:p>
        </p:txBody>
      </p:sp>
      <p:sp>
        <p:nvSpPr>
          <p:cNvPr id="7" name="TextBox 6">
            <a:extLst>
              <a:ext uri="{FF2B5EF4-FFF2-40B4-BE49-F238E27FC236}">
                <a16:creationId xmlns:a16="http://schemas.microsoft.com/office/drawing/2014/main" id="{0CD8364F-901B-C6F7-CAF2-40F3ED6A1206}"/>
              </a:ext>
            </a:extLst>
          </p:cNvPr>
          <p:cNvSpPr txBox="1"/>
          <p:nvPr/>
        </p:nvSpPr>
        <p:spPr>
          <a:xfrm>
            <a:off x="-175554" y="2665421"/>
            <a:ext cx="3312609"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Audio</a:t>
            </a:r>
          </a:p>
        </p:txBody>
      </p:sp>
      <p:sp>
        <p:nvSpPr>
          <p:cNvPr id="11" name="object 11">
            <a:extLst>
              <a:ext uri="{FF2B5EF4-FFF2-40B4-BE49-F238E27FC236}">
                <a16:creationId xmlns:a16="http://schemas.microsoft.com/office/drawing/2014/main" id="{9616801E-9B3C-212E-4901-A9CF71BC8AE8}"/>
              </a:ext>
            </a:extLst>
          </p:cNvPr>
          <p:cNvSpPr txBox="1"/>
          <p:nvPr/>
        </p:nvSpPr>
        <p:spPr>
          <a:xfrm>
            <a:off x="10870692" y="6522753"/>
            <a:ext cx="285750" cy="283210"/>
          </a:xfrm>
          <a:prstGeom prst="rect">
            <a:avLst/>
          </a:prstGeom>
        </p:spPr>
        <p:txBody>
          <a:bodyPr vert="horz" wrap="square" lIns="0" tIns="0" rIns="0" bIns="0" rtlCol="0">
            <a:spAutoFit/>
          </a:bodyPr>
          <a:lstStyle/>
          <a:p>
            <a:pPr marL="38100">
              <a:lnSpc>
                <a:spcPts val="2014"/>
              </a:lnSpc>
            </a:pPr>
            <a:fld id="{81D60167-4931-47E6-BA6A-407CBD079E47}" type="slidenum">
              <a:rPr sz="1800" b="1" spc="-125" dirty="0">
                <a:solidFill>
                  <a:srgbClr val="7E7E7E"/>
                </a:solidFill>
                <a:latin typeface="Times New Roman"/>
                <a:cs typeface="Times New Roman"/>
              </a:rPr>
              <a:t>9</a:t>
            </a:fld>
            <a:endParaRPr sz="1800">
              <a:latin typeface="Times New Roman"/>
              <a:cs typeface="Times New Roman"/>
            </a:endParaRPr>
          </a:p>
        </p:txBody>
      </p:sp>
      <p:sp>
        <p:nvSpPr>
          <p:cNvPr id="16" name="TextBox 1">
            <a:extLst>
              <a:ext uri="{FF2B5EF4-FFF2-40B4-BE49-F238E27FC236}">
                <a16:creationId xmlns:a16="http://schemas.microsoft.com/office/drawing/2014/main" id="{F5F4FD6F-FEE6-7D36-5F8F-FA09B8F74879}"/>
              </a:ext>
            </a:extLst>
          </p:cNvPr>
          <p:cNvSpPr txBox="1"/>
          <p:nvPr/>
        </p:nvSpPr>
        <p:spPr>
          <a:xfrm>
            <a:off x="1480751" y="-2059"/>
            <a:ext cx="952911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Times New Roman"/>
              </a:rPr>
              <a:t>Opportunity                    </a:t>
            </a:r>
            <a:r>
              <a:rPr lang="en-US">
                <a:solidFill>
                  <a:srgbClr val="7F7F7F"/>
                </a:solidFill>
                <a:latin typeface="Times New Roman"/>
              </a:rPr>
              <a:t>Resources                    </a:t>
            </a:r>
            <a:r>
              <a:rPr lang="en-US">
                <a:solidFill>
                  <a:schemeClr val="bg1">
                    <a:lumMod val="50000"/>
                  </a:schemeClr>
                </a:solidFill>
                <a:latin typeface="Times New Roman"/>
              </a:rPr>
              <a:t>Methodology                    </a:t>
            </a:r>
            <a:r>
              <a:rPr lang="en-US">
                <a:solidFill>
                  <a:srgbClr val="7F7F7F"/>
                </a:solidFill>
                <a:latin typeface="Times New Roman"/>
              </a:rPr>
              <a:t>Demo &amp; Conclusion</a:t>
            </a:r>
            <a:r>
              <a:rPr lang="en-US">
                <a:latin typeface="Times New Roman"/>
                <a:cs typeface="Times New Roman"/>
              </a:rPr>
              <a:t>​</a:t>
            </a:r>
            <a:endParaRPr lang="en-US"/>
          </a:p>
        </p:txBody>
      </p:sp>
      <p:sp>
        <p:nvSpPr>
          <p:cNvPr id="3" name="TextBox 2">
            <a:extLst>
              <a:ext uri="{FF2B5EF4-FFF2-40B4-BE49-F238E27FC236}">
                <a16:creationId xmlns:a16="http://schemas.microsoft.com/office/drawing/2014/main" id="{302B0B41-8911-C52C-6539-DEEBA47CD610}"/>
              </a:ext>
            </a:extLst>
          </p:cNvPr>
          <p:cNvSpPr txBox="1"/>
          <p:nvPr/>
        </p:nvSpPr>
        <p:spPr>
          <a:xfrm>
            <a:off x="279401" y="646334"/>
            <a:ext cx="12064999" cy="523220"/>
          </a:xfrm>
          <a:prstGeom prst="rect">
            <a:avLst/>
          </a:prstGeom>
          <a:noFill/>
        </p:spPr>
        <p:txBody>
          <a:bodyPr wrap="square" lIns="91440" tIns="45720" rIns="91440" bIns="45720" anchor="t">
            <a:spAutoFit/>
          </a:bodyPr>
          <a:lstStyle/>
          <a:p>
            <a:pPr algn="ctr"/>
            <a:r>
              <a:rPr lang="en-US" sz="2800" b="1">
                <a:latin typeface="Times New Roman"/>
                <a:cs typeface="Times New Roman"/>
              </a:rPr>
              <a:t>Breaking down current speech recognition process</a:t>
            </a:r>
          </a:p>
        </p:txBody>
      </p:sp>
    </p:spTree>
    <p:extLst>
      <p:ext uri="{BB962C8B-B14F-4D97-AF65-F5344CB8AC3E}">
        <p14:creationId xmlns:p14="http://schemas.microsoft.com/office/powerpoint/2010/main" val="3897874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TotalTime>
  <Words>7224</Words>
  <Application>Microsoft Office PowerPoint</Application>
  <PresentationFormat>Widescreen</PresentationFormat>
  <Paragraphs>656</Paragraphs>
  <Slides>54</Slides>
  <Notes>47</Notes>
  <HiddenSlides>0</HiddenSlides>
  <MMClips>3</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54</vt:i4>
      </vt:variant>
    </vt:vector>
  </HeadingPairs>
  <TitlesOfParts>
    <vt:vector size="62" baseType="lpstr">
      <vt:lpstr>Arial</vt:lpstr>
      <vt:lpstr>Arial,Sans-Serif</vt:lpstr>
      <vt:lpstr>Calibri</vt:lpstr>
      <vt:lpstr>Garamond</vt:lpstr>
      <vt:lpstr>Lato</vt:lpstr>
      <vt:lpstr>Times New Roman</vt:lpstr>
      <vt:lpstr>Office Theme</vt:lpstr>
      <vt:lpstr>Contents Slide Master</vt:lpstr>
      <vt:lpstr>Speech Recognition for Edge Devices</vt:lpstr>
      <vt:lpstr>Team Maxim Integrated</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UChicago MScA Capstone Update</dc:title>
  <dc:creator>Byron Smythe</dc:creator>
  <cp:lastModifiedBy>Henry Fernandez</cp:lastModifiedBy>
  <cp:revision>1</cp:revision>
  <dcterms:created xsi:type="dcterms:W3CDTF">2021-10-25T21:04:53Z</dcterms:created>
  <dcterms:modified xsi:type="dcterms:W3CDTF">2022-11-30T17:57:54Z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2020-12-01T00:00:00Z</vt:filetime>
  </property>
  <property fmtid="{D5CDD505-2E9C-101B-9397-08002B2CF9AE}" pid="3" name="Creator">
    <vt:lpwstr>Microsoft® PowerPoint® 2016</vt:lpwstr>
  </property>
  <property fmtid="{D5CDD505-2E9C-101B-9397-08002B2CF9AE}" pid="4" name="LastSaved">
    <vt:filetime>2021-10-25T00:00:00Z</vt:filetime>
  </property>
</Properties>
</file>